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322" r:id="rId2"/>
    <p:sldId id="325" r:id="rId3"/>
    <p:sldId id="326" r:id="rId4"/>
    <p:sldId id="327" r:id="rId5"/>
    <p:sldId id="328" r:id="rId6"/>
    <p:sldId id="329" r:id="rId7"/>
    <p:sldId id="330" r:id="rId8"/>
    <p:sldId id="331" r:id="rId9"/>
    <p:sldId id="332" r:id="rId10"/>
    <p:sldId id="333" r:id="rId11"/>
    <p:sldId id="334" r:id="rId12"/>
    <p:sldId id="335"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284"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17339-DE5B-4044-A828-F6009F7E19BF}" type="datetimeFigureOut">
              <a:rPr lang="id-ID" smtClean="0"/>
              <a:pPr/>
              <a:t>03/01/2013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C32000-AC34-458F-AFB8-889E9B5791A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AEC32000-AC34-458F-AFB8-889E9B5791A4}"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2D21C5-5DF2-4A5C-9CFB-54416014D342}" type="datetime1">
              <a:rPr lang="id-ID" smtClean="0"/>
              <a:pPr/>
              <a:t>03/01/2013</a:t>
            </a:fld>
            <a:endParaRPr lang="id-ID"/>
          </a:p>
        </p:txBody>
      </p:sp>
      <p:sp>
        <p:nvSpPr>
          <p:cNvPr id="19" name="Footer Placeholder 18"/>
          <p:cNvSpPr>
            <a:spLocks noGrp="1"/>
          </p:cNvSpPr>
          <p:nvPr>
            <p:ph type="ftr" sz="quarter" idx="11"/>
          </p:nvPr>
        </p:nvSpPr>
        <p:spPr/>
        <p:txBody>
          <a:bodyPr/>
          <a:lstStyle/>
          <a:p>
            <a:r>
              <a:rPr lang="id-ID" smtClean="0"/>
              <a:t>1</a:t>
            </a:r>
            <a:endParaRPr lang="id-ID"/>
          </a:p>
        </p:txBody>
      </p:sp>
      <p:sp>
        <p:nvSpPr>
          <p:cNvPr id="27" name="Slide Number Placeholder 26"/>
          <p:cNvSpPr>
            <a:spLocks noGrp="1"/>
          </p:cNvSpPr>
          <p:nvPr>
            <p:ph type="sldNum" sz="quarter" idx="12"/>
          </p:nvPr>
        </p:nvSpPr>
        <p:spPr/>
        <p:txBody>
          <a:bodyPr/>
          <a:lstStyle/>
          <a:p>
            <a:fld id="{69D3459A-308A-42E5-BECB-09396A4EE8C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2E8DE-1067-4FD7-8734-5A9A198182E0}" type="datetime1">
              <a:rPr lang="id-ID" smtClean="0"/>
              <a:pPr/>
              <a:t>03/01/2013</a:t>
            </a:fld>
            <a:endParaRPr lang="id-ID"/>
          </a:p>
        </p:txBody>
      </p:sp>
      <p:sp>
        <p:nvSpPr>
          <p:cNvPr id="5" name="Footer Placeholder 4"/>
          <p:cNvSpPr>
            <a:spLocks noGrp="1"/>
          </p:cNvSpPr>
          <p:nvPr>
            <p:ph type="ftr" sz="quarter" idx="11"/>
          </p:nvPr>
        </p:nvSpPr>
        <p:spPr/>
        <p:txBody>
          <a:bodyPr/>
          <a:lstStyle/>
          <a:p>
            <a:r>
              <a:rPr lang="id-ID" smtClean="0"/>
              <a:t>1</a:t>
            </a:r>
            <a:endParaRPr lang="id-ID"/>
          </a:p>
        </p:txBody>
      </p:sp>
      <p:sp>
        <p:nvSpPr>
          <p:cNvPr id="6" name="Slide Number Placeholder 5"/>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48A31F-79DB-4BF9-85EA-B962AA9044D9}" type="datetime1">
              <a:rPr lang="id-ID" smtClean="0"/>
              <a:pPr/>
              <a:t>03/01/2013</a:t>
            </a:fld>
            <a:endParaRPr lang="id-ID"/>
          </a:p>
        </p:txBody>
      </p:sp>
      <p:sp>
        <p:nvSpPr>
          <p:cNvPr id="5" name="Footer Placeholder 4"/>
          <p:cNvSpPr>
            <a:spLocks noGrp="1"/>
          </p:cNvSpPr>
          <p:nvPr>
            <p:ph type="ftr" sz="quarter" idx="11"/>
          </p:nvPr>
        </p:nvSpPr>
        <p:spPr/>
        <p:txBody>
          <a:bodyPr/>
          <a:lstStyle/>
          <a:p>
            <a:r>
              <a:rPr lang="id-ID" smtClean="0"/>
              <a:t>1</a:t>
            </a:r>
            <a:endParaRPr lang="id-ID"/>
          </a:p>
        </p:txBody>
      </p:sp>
      <p:sp>
        <p:nvSpPr>
          <p:cNvPr id="6" name="Slide Number Placeholder 5"/>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DADE41-E0BA-48E0-92F2-ACADAC0C7A67}" type="datetime1">
              <a:rPr lang="id-ID" smtClean="0"/>
              <a:pPr/>
              <a:t>03/01/2013</a:t>
            </a:fld>
            <a:endParaRPr lang="id-ID"/>
          </a:p>
        </p:txBody>
      </p:sp>
      <p:sp>
        <p:nvSpPr>
          <p:cNvPr id="5" name="Footer Placeholder 4"/>
          <p:cNvSpPr>
            <a:spLocks noGrp="1"/>
          </p:cNvSpPr>
          <p:nvPr>
            <p:ph type="ftr" sz="quarter" idx="11"/>
          </p:nvPr>
        </p:nvSpPr>
        <p:spPr/>
        <p:txBody>
          <a:bodyPr/>
          <a:lstStyle/>
          <a:p>
            <a:r>
              <a:rPr lang="id-ID" smtClean="0"/>
              <a:t>1</a:t>
            </a:r>
            <a:endParaRPr lang="id-ID"/>
          </a:p>
        </p:txBody>
      </p:sp>
      <p:sp>
        <p:nvSpPr>
          <p:cNvPr id="6" name="Slide Number Placeholder 5"/>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C389AA-25E8-4BCE-B449-8D36FC24798F}" type="datetime1">
              <a:rPr lang="id-ID" smtClean="0"/>
              <a:pPr/>
              <a:t>03/01/2013</a:t>
            </a:fld>
            <a:endParaRPr lang="id-ID"/>
          </a:p>
        </p:txBody>
      </p:sp>
      <p:sp>
        <p:nvSpPr>
          <p:cNvPr id="5" name="Footer Placeholder 4"/>
          <p:cNvSpPr>
            <a:spLocks noGrp="1"/>
          </p:cNvSpPr>
          <p:nvPr>
            <p:ph type="ftr" sz="quarter" idx="11"/>
          </p:nvPr>
        </p:nvSpPr>
        <p:spPr/>
        <p:txBody>
          <a:bodyPr/>
          <a:lstStyle/>
          <a:p>
            <a:r>
              <a:rPr lang="id-ID" smtClean="0"/>
              <a:t>1</a:t>
            </a:r>
            <a:endParaRPr lang="id-ID"/>
          </a:p>
        </p:txBody>
      </p:sp>
      <p:sp>
        <p:nvSpPr>
          <p:cNvPr id="6" name="Slide Number Placeholder 5"/>
          <p:cNvSpPr>
            <a:spLocks noGrp="1"/>
          </p:cNvSpPr>
          <p:nvPr>
            <p:ph type="sldNum" sz="quarter" idx="12"/>
          </p:nvPr>
        </p:nvSpPr>
        <p:spPr/>
        <p:txBody>
          <a:bodyPr/>
          <a:lstStyle/>
          <a:p>
            <a:fld id="{69D3459A-308A-42E5-BECB-09396A4EE8C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E36438-8875-4C5C-A3A6-2E8A53E66B95}" type="datetime1">
              <a:rPr lang="id-ID" smtClean="0"/>
              <a:pPr/>
              <a:t>03/01/2013</a:t>
            </a:fld>
            <a:endParaRPr lang="id-ID"/>
          </a:p>
        </p:txBody>
      </p:sp>
      <p:sp>
        <p:nvSpPr>
          <p:cNvPr id="6" name="Footer Placeholder 5"/>
          <p:cNvSpPr>
            <a:spLocks noGrp="1"/>
          </p:cNvSpPr>
          <p:nvPr>
            <p:ph type="ftr" sz="quarter" idx="11"/>
          </p:nvPr>
        </p:nvSpPr>
        <p:spPr/>
        <p:txBody>
          <a:bodyPr/>
          <a:lstStyle/>
          <a:p>
            <a:r>
              <a:rPr lang="id-ID" smtClean="0"/>
              <a:t>1</a:t>
            </a:r>
            <a:endParaRPr lang="id-ID"/>
          </a:p>
        </p:txBody>
      </p:sp>
      <p:sp>
        <p:nvSpPr>
          <p:cNvPr id="7" name="Slide Number Placeholder 6"/>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186C0A-921D-4B21-B98B-E52266691524}" type="datetime1">
              <a:rPr lang="id-ID" smtClean="0"/>
              <a:pPr/>
              <a:t>03/01/2013</a:t>
            </a:fld>
            <a:endParaRPr lang="id-ID"/>
          </a:p>
        </p:txBody>
      </p:sp>
      <p:sp>
        <p:nvSpPr>
          <p:cNvPr id="8" name="Footer Placeholder 7"/>
          <p:cNvSpPr>
            <a:spLocks noGrp="1"/>
          </p:cNvSpPr>
          <p:nvPr>
            <p:ph type="ftr" sz="quarter" idx="11"/>
          </p:nvPr>
        </p:nvSpPr>
        <p:spPr/>
        <p:txBody>
          <a:bodyPr/>
          <a:lstStyle/>
          <a:p>
            <a:r>
              <a:rPr lang="id-ID" smtClean="0"/>
              <a:t>1</a:t>
            </a:r>
            <a:endParaRPr lang="id-ID"/>
          </a:p>
        </p:txBody>
      </p:sp>
      <p:sp>
        <p:nvSpPr>
          <p:cNvPr id="9" name="Slide Number Placeholder 8"/>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F4C97E-AADC-4BAF-9A32-50FDD31A742C}" type="datetime1">
              <a:rPr lang="id-ID" smtClean="0"/>
              <a:pPr/>
              <a:t>03/01/2013</a:t>
            </a:fld>
            <a:endParaRPr lang="id-ID"/>
          </a:p>
        </p:txBody>
      </p:sp>
      <p:sp>
        <p:nvSpPr>
          <p:cNvPr id="4" name="Footer Placeholder 3"/>
          <p:cNvSpPr>
            <a:spLocks noGrp="1"/>
          </p:cNvSpPr>
          <p:nvPr>
            <p:ph type="ftr" sz="quarter" idx="11"/>
          </p:nvPr>
        </p:nvSpPr>
        <p:spPr/>
        <p:txBody>
          <a:bodyPr/>
          <a:lstStyle/>
          <a:p>
            <a:r>
              <a:rPr lang="id-ID" smtClean="0"/>
              <a:t>1</a:t>
            </a:r>
            <a:endParaRPr lang="id-ID"/>
          </a:p>
        </p:txBody>
      </p:sp>
      <p:sp>
        <p:nvSpPr>
          <p:cNvPr id="5" name="Slide Number Placeholder 4"/>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BCB5D-586B-4014-9B7C-DA371F167B36}" type="datetime1">
              <a:rPr lang="id-ID" smtClean="0"/>
              <a:pPr/>
              <a:t>03/01/2013</a:t>
            </a:fld>
            <a:endParaRPr lang="id-ID"/>
          </a:p>
        </p:txBody>
      </p:sp>
      <p:sp>
        <p:nvSpPr>
          <p:cNvPr id="3" name="Footer Placeholder 2"/>
          <p:cNvSpPr>
            <a:spLocks noGrp="1"/>
          </p:cNvSpPr>
          <p:nvPr>
            <p:ph type="ftr" sz="quarter" idx="11"/>
          </p:nvPr>
        </p:nvSpPr>
        <p:spPr/>
        <p:txBody>
          <a:bodyPr/>
          <a:lstStyle/>
          <a:p>
            <a:r>
              <a:rPr lang="id-ID" smtClean="0"/>
              <a:t>1</a:t>
            </a:r>
            <a:endParaRPr lang="id-ID"/>
          </a:p>
        </p:txBody>
      </p:sp>
      <p:sp>
        <p:nvSpPr>
          <p:cNvPr id="4" name="Slide Number Placeholder 3"/>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C209F6-53E3-4048-94F4-06E7DEEED468}" type="datetime1">
              <a:rPr lang="id-ID" smtClean="0"/>
              <a:pPr/>
              <a:t>03/01/2013</a:t>
            </a:fld>
            <a:endParaRPr lang="id-ID"/>
          </a:p>
        </p:txBody>
      </p:sp>
      <p:sp>
        <p:nvSpPr>
          <p:cNvPr id="6" name="Footer Placeholder 5"/>
          <p:cNvSpPr>
            <a:spLocks noGrp="1"/>
          </p:cNvSpPr>
          <p:nvPr>
            <p:ph type="ftr" sz="quarter" idx="11"/>
          </p:nvPr>
        </p:nvSpPr>
        <p:spPr/>
        <p:txBody>
          <a:bodyPr/>
          <a:lstStyle/>
          <a:p>
            <a:r>
              <a:rPr lang="id-ID" smtClean="0"/>
              <a:t>1</a:t>
            </a:r>
            <a:endParaRPr lang="id-ID"/>
          </a:p>
        </p:txBody>
      </p:sp>
      <p:sp>
        <p:nvSpPr>
          <p:cNvPr id="7" name="Slide Number Placeholder 6"/>
          <p:cNvSpPr>
            <a:spLocks noGrp="1"/>
          </p:cNvSpPr>
          <p:nvPr>
            <p:ph type="sldNum" sz="quarter" idx="12"/>
          </p:nvPr>
        </p:nvSpPr>
        <p:spPr/>
        <p:txBody>
          <a:bodyPr/>
          <a:lstStyle/>
          <a:p>
            <a:fld id="{69D3459A-308A-42E5-BECB-09396A4EE8C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F0B74B-8298-44F4-ACCE-AB2BE75C8E2D}" type="datetime1">
              <a:rPr lang="id-ID" smtClean="0"/>
              <a:pPr/>
              <a:t>03/01/2013</a:t>
            </a:fld>
            <a:endParaRPr lang="id-ID"/>
          </a:p>
        </p:txBody>
      </p:sp>
      <p:sp>
        <p:nvSpPr>
          <p:cNvPr id="6" name="Footer Placeholder 5"/>
          <p:cNvSpPr>
            <a:spLocks noGrp="1"/>
          </p:cNvSpPr>
          <p:nvPr>
            <p:ph type="ftr" sz="quarter" idx="11"/>
          </p:nvPr>
        </p:nvSpPr>
        <p:spPr/>
        <p:txBody>
          <a:bodyPr/>
          <a:lstStyle/>
          <a:p>
            <a:r>
              <a:rPr lang="id-ID" smtClean="0"/>
              <a:t>1</a:t>
            </a:r>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69D3459A-308A-42E5-BECB-09396A4EE8CE}"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6386C3-87F8-4747-9602-DF37B1742C3E}" type="datetime1">
              <a:rPr lang="id-ID" smtClean="0"/>
              <a:pPr/>
              <a:t>03/01/2013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d-ID" smtClean="0"/>
              <a:t>1</a:t>
            </a:r>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D3459A-308A-42E5-BECB-09396A4EE8CE}"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just">
              <a:buNone/>
            </a:pPr>
            <a:endParaRPr lang="id-ID" dirty="0" smtClean="0"/>
          </a:p>
          <a:p>
            <a:pPr>
              <a:buNone/>
            </a:pPr>
            <a:r>
              <a:rPr lang="id-ID" sz="3200" dirty="0" smtClean="0">
                <a:latin typeface="Times New Roman" pitchFamily="18" charset="0"/>
                <a:cs typeface="Times New Roman" pitchFamily="18" charset="0"/>
              </a:rPr>
              <a:t>                                      BAB XIII.</a:t>
            </a:r>
          </a:p>
          <a:p>
            <a:pPr algn="ctr">
              <a:buNone/>
            </a:pPr>
            <a:r>
              <a:rPr lang="id-ID" sz="3200" dirty="0" smtClean="0">
                <a:latin typeface="Times New Roman" pitchFamily="18" charset="0"/>
                <a:cs typeface="Times New Roman" pitchFamily="18" charset="0"/>
              </a:rPr>
              <a:t>MEMBACA UNTUK MENULIS</a:t>
            </a:r>
          </a:p>
          <a:p>
            <a:pPr algn="just">
              <a:buNone/>
            </a:pPr>
            <a:r>
              <a:rPr lang="id-ID" sz="3200" dirty="0" smtClean="0">
                <a:latin typeface="Times New Roman" pitchFamily="18" charset="0"/>
                <a:cs typeface="Times New Roman" pitchFamily="18" charset="0"/>
              </a:rPr>
              <a:t>	Kompetensi dasar: Mahasiswa mampu membaca untuk menulis karangan ilmiah dengan bahasa yang baik dan benar</a:t>
            </a:r>
          </a:p>
          <a:p>
            <a:pPr algn="just">
              <a:buNone/>
            </a:pPr>
            <a:r>
              <a:rPr lang="id-ID" dirty="0" smtClean="0"/>
              <a:t>	</a:t>
            </a:r>
            <a:r>
              <a:rPr lang="id-ID" sz="3200" b="1" dirty="0" smtClean="0">
                <a:latin typeface="Times New Roman" pitchFamily="18" charset="0"/>
                <a:cs typeface="Times New Roman" pitchFamily="18" charset="0"/>
              </a:rPr>
              <a:t>membaca</a:t>
            </a:r>
            <a:r>
              <a:rPr lang="id-ID" sz="3200" dirty="0" smtClean="0">
                <a:latin typeface="Times New Roman" pitchFamily="18" charset="0"/>
                <a:cs typeface="Times New Roman" pitchFamily="18" charset="0"/>
              </a:rPr>
              <a:t> adalah melihat serta memahami isi dari apa yang tertulis.</a:t>
            </a:r>
          </a:p>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a:t>
            </a:r>
            <a:r>
              <a:rPr lang="id-ID" sz="3200" dirty="0" smtClean="0">
                <a:latin typeface="Times New Roman" pitchFamily="18" charset="0"/>
                <a:cs typeface="Times New Roman" pitchFamily="18" charset="0"/>
              </a:rPr>
              <a:t> adalah menyusun kembali pola-pola kalimat yang terletak di atas kertas dengan cara si pembaca sendiri.</a:t>
            </a:r>
          </a:p>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bahasa </a:t>
            </a:r>
            <a:r>
              <a:rPr lang="id-ID" sz="3200" dirty="0" smtClean="0">
                <a:latin typeface="Times New Roman" pitchFamily="18" charset="0"/>
                <a:cs typeface="Times New Roman" pitchFamily="18" charset="0"/>
              </a:rPr>
              <a:t>adalah membaca sambil mempe-lajari makna kata dari bahan bacaan.</a:t>
            </a:r>
          </a:p>
          <a:p>
            <a:pPr algn="ctr">
              <a:buNone/>
            </a:pPr>
            <a:endParaRPr lang="id-ID" dirty="0"/>
          </a:p>
        </p:txBody>
      </p:sp>
      <p:sp>
        <p:nvSpPr>
          <p:cNvPr id="4" name="Slide Number Placeholder 3"/>
          <p:cNvSpPr>
            <a:spLocks noGrp="1"/>
          </p:cNvSpPr>
          <p:nvPr>
            <p:ph type="sldNum" sz="quarter" idx="12"/>
          </p:nvPr>
        </p:nvSpPr>
        <p:spPr/>
        <p:txBody>
          <a:bodyPr/>
          <a:lstStyle/>
          <a:p>
            <a:fld id="{69D3459A-308A-42E5-BECB-09396A4EE8CE}"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untuk kesenangan</a:t>
            </a:r>
          </a:p>
          <a:p>
            <a:pPr algn="just">
              <a:buNone/>
            </a:pPr>
            <a:r>
              <a:rPr lang="id-ID" sz="3200" dirty="0" smtClean="0">
                <a:latin typeface="Times New Roman" pitchFamily="18" charset="0"/>
                <a:cs typeface="Times New Roman" pitchFamily="18" charset="0"/>
              </a:rPr>
              <a:t>	Jenis membaca ini disebut juga membaca santai, karena tidak mempunyai tujuan tertentu. Tidak untuk mengetahui sesuatu, atau untuk memahami benar-benar isi bacaan. Bacaan hanya dianggap sebagai bahan untuk waktu senggang saja. Lupa kembali apa yang dibaca tidak menjadi soal.</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lgn="just">
              <a:buNone/>
            </a:pPr>
            <a:r>
              <a:rPr lang="id-ID" sz="3200" dirty="0" smtClean="0">
                <a:latin typeface="Times New Roman" pitchFamily="18" charset="0"/>
                <a:cs typeface="Times New Roman" pitchFamily="18" charset="0"/>
              </a:rPr>
              <a:t>	Teknik yang digunakan untuk membaca ini dapat secara cepat maupun secara lompatan mata (skimming).</a:t>
            </a:r>
          </a:p>
          <a:p>
            <a:pPr algn="just">
              <a:buNone/>
            </a:pPr>
            <a:r>
              <a:rPr lang="id-ID" sz="3200" dirty="0" smtClean="0">
                <a:latin typeface="Times New Roman" pitchFamily="18" charset="0"/>
                <a:cs typeface="Times New Roman" pitchFamily="18" charset="0"/>
              </a:rPr>
              <a:t>	Dalam hal ini kita tidak usah heran kalau ada orang yang membaca sebuah novel yang tebal dalam tempo yang sangat pendek atau kebalikannya menyelesaikan sebuah novel dalam tempo yang sangat lama. Waktu dalam hal ini tidak jadi perbedaan.</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ctr">
              <a:buNone/>
            </a:pPr>
            <a:endParaRPr lang="id-ID" sz="5400" dirty="0" smtClean="0"/>
          </a:p>
          <a:p>
            <a:pPr algn="ctr">
              <a:buNone/>
            </a:pPr>
            <a:r>
              <a:rPr lang="id-ID" sz="5400" dirty="0" smtClean="0"/>
              <a:t>SEKIAN</a:t>
            </a:r>
            <a:endParaRPr lang="id-ID" sz="5400" dirty="0"/>
          </a:p>
        </p:txBody>
      </p:sp>
      <p:sp>
        <p:nvSpPr>
          <p:cNvPr id="4" name="Slide Number Placeholder 3"/>
          <p:cNvSpPr>
            <a:spLocks noGrp="1"/>
          </p:cNvSpPr>
          <p:nvPr>
            <p:ph type="sldNum" sz="quarter" idx="12"/>
          </p:nvPr>
        </p:nvSpPr>
        <p:spPr/>
        <p:txBody>
          <a:bodyPr/>
          <a:lstStyle/>
          <a:p>
            <a:fld id="{69D3459A-308A-42E5-BECB-09396A4EE8CE}" type="slidenum">
              <a:rPr lang="id-ID" smtClean="0"/>
              <a:pPr/>
              <a:t>12</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Jenis membaca</a:t>
            </a:r>
          </a:p>
          <a:p>
            <a:pPr algn="just">
              <a:buNone/>
            </a:pPr>
            <a:r>
              <a:rPr lang="id-ID" sz="3200" dirty="0" smtClean="0">
                <a:latin typeface="Times New Roman" pitchFamily="18" charset="0"/>
                <a:cs typeface="Times New Roman" pitchFamily="18" charset="0"/>
              </a:rPr>
              <a:t>	Jenis membaca adalah tujuan kita membaca. Ketentuan tentang cara atau jenis membaca ini ditentukan oleh kepentingan sesuatu bacaan itu bagi kita. Membaca text book tentu tidak sama dengan membaca novel atau cerita pendek, surat perjanjian, maupun surat kabar.</a:t>
            </a:r>
          </a:p>
          <a:p>
            <a:pPr algn="just">
              <a:buNone/>
            </a:pPr>
            <a:r>
              <a:rPr lang="id-ID" sz="3200" dirty="0" smtClean="0">
                <a:latin typeface="Times New Roman" pitchFamily="18" charset="0"/>
                <a:cs typeface="Times New Roman" pitchFamily="18" charset="0"/>
              </a:rPr>
              <a:t>		</a:t>
            </a:r>
            <a:endParaRPr lang="id-ID" sz="1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2</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nyaring </a:t>
            </a:r>
            <a:r>
              <a:rPr lang="id-ID" sz="3200" dirty="0" smtClean="0">
                <a:latin typeface="Times New Roman" pitchFamily="18" charset="0"/>
                <a:cs typeface="Times New Roman" pitchFamily="18" charset="0"/>
              </a:rPr>
              <a:t>sering disebut membaca bersuara atau membaca teknik, karena pembaca mengeluarkan suara secara nyaring pada saat membaca</a:t>
            </a:r>
          </a:p>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dalam hati, </a:t>
            </a:r>
            <a:r>
              <a:rPr lang="id-ID" sz="3200" dirty="0" smtClean="0">
                <a:latin typeface="Times New Roman" pitchFamily="18" charset="0"/>
                <a:cs typeface="Times New Roman" pitchFamily="18" charset="0"/>
              </a:rPr>
              <a:t>kegiatan membaca yang dilakukan dengan tanpa menyuarakan isi bacaan yang dibaca, dan disebut juga </a:t>
            </a:r>
            <a:r>
              <a:rPr lang="id-ID" sz="3200" b="1" dirty="0" smtClean="0">
                <a:latin typeface="Times New Roman" pitchFamily="18" charset="0"/>
                <a:cs typeface="Times New Roman" pitchFamily="18" charset="0"/>
              </a:rPr>
              <a:t>membaca batin</a:t>
            </a:r>
          </a:p>
          <a:p>
            <a:pPr algn="just">
              <a:buNone/>
            </a:pP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ekstensif </a:t>
            </a:r>
            <a:r>
              <a:rPr lang="id-ID" sz="3200" dirty="0" smtClean="0">
                <a:latin typeface="Times New Roman" pitchFamily="18" charset="0"/>
                <a:cs typeface="Times New Roman" pitchFamily="18" charset="0"/>
              </a:rPr>
              <a:t>merupakan proses mem-baca yang dilakukan secara luas. </a:t>
            </a:r>
          </a:p>
          <a:p>
            <a:pPr algn="just">
              <a:buNone/>
            </a:pPr>
            <a:r>
              <a:rPr lang="id-ID" sz="3200" dirty="0" smtClean="0">
                <a:latin typeface="Times New Roman" pitchFamily="18" charset="0"/>
                <a:cs typeface="Times New Roman" pitchFamily="18" charset="0"/>
              </a:rPr>
              <a:t>	luas berarti: 1.   bahan bacaan beraneka ragam</a:t>
            </a:r>
          </a:p>
          <a:p>
            <a:pPr algn="just">
              <a:buNone/>
            </a:pPr>
            <a:r>
              <a:rPr lang="id-ID" sz="3200" dirty="0" smtClean="0">
                <a:latin typeface="Times New Roman" pitchFamily="18" charset="0"/>
                <a:cs typeface="Times New Roman" pitchFamily="18" charset="0"/>
              </a:rPr>
              <a:t>			     2. waktu yang digunakan cepat 			  dan singkat</a:t>
            </a:r>
          </a:p>
          <a:p>
            <a:pPr algn="just">
              <a:buNone/>
            </a:pPr>
            <a:r>
              <a:rPr lang="id-ID" sz="3200" dirty="0" smtClean="0">
                <a:latin typeface="Times New Roman" pitchFamily="18" charset="0"/>
                <a:cs typeface="Times New Roman" pitchFamily="18" charset="0"/>
              </a:rPr>
              <a:t>	tujuannya sekedar memahami isi yang penting dari bahan bacaan dengan waktu yang cepat dan singkat</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intensif, </a:t>
            </a:r>
            <a:r>
              <a:rPr lang="id-ID" sz="3200" dirty="0" smtClean="0">
                <a:latin typeface="Times New Roman" pitchFamily="18" charset="0"/>
                <a:cs typeface="Times New Roman" pitchFamily="18" charset="0"/>
              </a:rPr>
              <a:t>kegiatan membaca yang dilakukan secara seksama dan merupakan salah satu upaya untuk menumbuhkan dan mengasah kemampuan membaca secara kritis. </a:t>
            </a:r>
          </a:p>
          <a:p>
            <a:pPr algn="just">
              <a:buNone/>
            </a:pPr>
            <a:r>
              <a:rPr lang="id-ID" sz="3200" dirty="0" smtClean="0">
                <a:latin typeface="Times New Roman" pitchFamily="18" charset="0"/>
                <a:cs typeface="Times New Roman" pitchFamily="18" charset="0"/>
              </a:rPr>
              <a:t>	membaca intensif ini merupakan studi seksama, telaah teliti, serta pemahaman terinci terhadap suatu bacaan sehingga timbul pemahaman yang tinggi</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lgn="just">
              <a:buNone/>
            </a:pPr>
            <a:r>
              <a:rPr lang="id-ID" sz="3200" b="1" dirty="0" smtClean="0">
                <a:latin typeface="Times New Roman" pitchFamily="18" charset="0"/>
                <a:cs typeface="Times New Roman" pitchFamily="18" charset="0"/>
              </a:rPr>
              <a:t>	</a:t>
            </a:r>
          </a:p>
          <a:p>
            <a:pPr algn="just">
              <a:buNone/>
            </a:pPr>
            <a:r>
              <a:rPr lang="id-ID" sz="3200" b="1" dirty="0" smtClean="0">
                <a:latin typeface="Times New Roman" pitchFamily="18" charset="0"/>
                <a:cs typeface="Times New Roman" pitchFamily="18" charset="0"/>
              </a:rPr>
              <a:t>	membaca pemahaman</a:t>
            </a:r>
            <a:r>
              <a:rPr lang="id-ID" sz="3200" dirty="0" smtClean="0">
                <a:latin typeface="Times New Roman" pitchFamily="18" charset="0"/>
                <a:cs typeface="Times New Roman" pitchFamily="18" charset="0"/>
              </a:rPr>
              <a:t>, merupakan suatu kegiatan membaca yang tujuan utamanya adalah memahami bacaan secara tepat dan cepat.</a:t>
            </a:r>
          </a:p>
          <a:p>
            <a:pPr algn="just">
              <a:buNone/>
            </a:pPr>
            <a:r>
              <a:rPr lang="id-ID" sz="3200" b="1" dirty="0" smtClean="0">
                <a:latin typeface="Times New Roman" pitchFamily="18" charset="0"/>
                <a:cs typeface="Times New Roman" pitchFamily="18" charset="0"/>
              </a:rPr>
              <a:t>	</a:t>
            </a:r>
            <a:endParaRPr lang="id-ID" sz="32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lgn="just">
              <a:buNone/>
            </a:pPr>
            <a:r>
              <a:rPr lang="id-ID" sz="3200" dirty="0" smtClean="0">
                <a:latin typeface="Times New Roman" pitchFamily="18" charset="0"/>
                <a:cs typeface="Times New Roman" pitchFamily="18" charset="0"/>
              </a:rPr>
              <a:t>	Sejumlah aspek diperlukan pembaca ini adalah:</a:t>
            </a:r>
          </a:p>
          <a:p>
            <a:pPr marL="514350" indent="-514350" algn="just">
              <a:buAutoNum type="arabicPeriod"/>
            </a:pPr>
            <a:r>
              <a:rPr lang="id-ID" sz="3200" dirty="0" smtClean="0">
                <a:latin typeface="Times New Roman" pitchFamily="18" charset="0"/>
                <a:cs typeface="Times New Roman" pitchFamily="18" charset="0"/>
              </a:rPr>
              <a:t>memiliki kosa kata yang banyak</a:t>
            </a:r>
          </a:p>
          <a:p>
            <a:pPr marL="514350" indent="-514350" algn="just">
              <a:buAutoNum type="arabicPeriod"/>
            </a:pPr>
            <a:r>
              <a:rPr lang="id-ID" sz="3200" dirty="0" smtClean="0">
                <a:latin typeface="Times New Roman" pitchFamily="18" charset="0"/>
                <a:cs typeface="Times New Roman" pitchFamily="18" charset="0"/>
              </a:rPr>
              <a:t>memiliki kemampuan menafsirkan makna kata, frasa, kalimat, wacana</a:t>
            </a:r>
          </a:p>
          <a:p>
            <a:pPr marL="514350" indent="-514350" algn="just">
              <a:buAutoNum type="arabicPeriod"/>
            </a:pPr>
            <a:r>
              <a:rPr lang="id-ID" sz="3200" dirty="0" smtClean="0">
                <a:latin typeface="Times New Roman" pitchFamily="18" charset="0"/>
                <a:cs typeface="Times New Roman" pitchFamily="18" charset="0"/>
              </a:rPr>
              <a:t>memiliki kemampuan menangkap ide pokok dan ide penunjang</a:t>
            </a:r>
          </a:p>
          <a:p>
            <a:pPr marL="514350" indent="-514350" algn="just">
              <a:buAutoNum type="arabicPeriod"/>
            </a:pPr>
            <a:r>
              <a:rPr lang="id-ID" sz="3200" dirty="0" smtClean="0">
                <a:latin typeface="Times New Roman" pitchFamily="18" charset="0"/>
                <a:cs typeface="Times New Roman" pitchFamily="18" charset="0"/>
              </a:rPr>
              <a:t>memiliki kemampuan menangkap garis besar dan rincian</a:t>
            </a:r>
          </a:p>
          <a:p>
            <a:pPr marL="514350" indent="-514350" algn="just">
              <a:buAutoNum type="arabicPeriod"/>
            </a:pPr>
            <a:r>
              <a:rPr lang="id-ID" sz="3200" dirty="0" smtClean="0">
                <a:latin typeface="Times New Roman" pitchFamily="18" charset="0"/>
                <a:cs typeface="Times New Roman" pitchFamily="18" charset="0"/>
              </a:rPr>
              <a:t>memiliki kemampuan menangkap urutan peristiwa</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kritis</a:t>
            </a:r>
            <a:r>
              <a:rPr lang="id-ID" sz="3200" dirty="0" smtClean="0">
                <a:latin typeface="Times New Roman" pitchFamily="18" charset="0"/>
                <a:cs typeface="Times New Roman" pitchFamily="18" charset="0"/>
              </a:rPr>
              <a:t>, merupakan kegiatan membaca yang dilakukan dengan bijaksana, penuh tenggang rasa, mendalam, evaluatif (bersifat evaluasi, evaluasi artinya penilaian) serta analisis, dan bukan ingin mencari kesalahan penulis.</a:t>
            </a:r>
          </a:p>
          <a:p>
            <a:pPr algn="just">
              <a:buNone/>
            </a:pPr>
            <a:r>
              <a:rPr lang="id-ID" sz="3200" b="1" dirty="0" smtClean="0">
                <a:latin typeface="Times New Roman" pitchFamily="18" charset="0"/>
                <a:cs typeface="Times New Roman" pitchFamily="18" charset="0"/>
              </a:rPr>
              <a:t>	membaca kritis </a:t>
            </a:r>
            <a:r>
              <a:rPr lang="id-ID" sz="3200" dirty="0" smtClean="0">
                <a:latin typeface="Times New Roman" pitchFamily="18" charset="0"/>
                <a:cs typeface="Times New Roman" pitchFamily="18" charset="0"/>
              </a:rPr>
              <a:t>berusaha memahami makna tersirat (tersembunyi) sebuah bacaan. Dalam membaca kritis, pembaca mengolah bahan bacaan secara kritis</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id-ID" dirty="0"/>
          </a:p>
        </p:txBody>
      </p:sp>
      <p:sp>
        <p:nvSpPr>
          <p:cNvPr id="3" name="Content Placeholder 2"/>
          <p:cNvSpPr>
            <a:spLocks noGrp="1"/>
          </p:cNvSpPr>
          <p:nvPr>
            <p:ph idx="1"/>
          </p:nvPr>
        </p:nvSpPr>
        <p:spPr/>
        <p:txBody>
          <a:bodyPr>
            <a:normAutofit/>
          </a:bodyPr>
          <a:lstStyle/>
          <a:p>
            <a:pPr algn="just">
              <a:buNone/>
            </a:pPr>
            <a:r>
              <a:rPr lang="id-ID" sz="3200" dirty="0" smtClean="0">
                <a:latin typeface="Times New Roman" pitchFamily="18" charset="0"/>
                <a:cs typeface="Times New Roman" pitchFamily="18" charset="0"/>
              </a:rPr>
              <a:t>	</a:t>
            </a:r>
            <a:r>
              <a:rPr lang="id-ID" sz="3200" b="1" dirty="0" smtClean="0">
                <a:latin typeface="Times New Roman" pitchFamily="18" charset="0"/>
                <a:cs typeface="Times New Roman" pitchFamily="18" charset="0"/>
              </a:rPr>
              <a:t>membaca cepat</a:t>
            </a:r>
            <a:r>
              <a:rPr lang="id-ID" sz="3200" dirty="0" smtClean="0">
                <a:latin typeface="Times New Roman" pitchFamily="18" charset="0"/>
                <a:cs typeface="Times New Roman" pitchFamily="18" charset="0"/>
              </a:rPr>
              <a:t>, membaca dalam hati dengan tujuan memperoleh informasi yang sebanyak-banyaknya dan dalam waktu  yang sesingkat-singkatnya.</a:t>
            </a:r>
            <a:endParaRPr lang="id-ID"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9D3459A-308A-42E5-BECB-09396A4EE8CE}" type="slidenum">
              <a:rPr lang="id-ID" smtClean="0"/>
              <a:pPr/>
              <a:t>9</a:t>
            </a:fld>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TotalTime>
  <Words>22</Words>
  <Application>Microsoft Office PowerPoint</Application>
  <PresentationFormat>On-screen Show (4:3)</PresentationFormat>
  <Paragraphs>50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Slide 2</vt:lpstr>
      <vt:lpstr>Slide 3</vt:lpstr>
      <vt:lpstr>Slide 4</vt:lpstr>
      <vt:lpstr>Slide 5</vt:lpstr>
      <vt:lpstr>Slide 6</vt:lpstr>
      <vt:lpstr>Slide 7</vt:lpstr>
      <vt:lpstr>Slide 8</vt:lpstr>
      <vt:lpstr> </vt:lpstr>
      <vt:lpstr>Slide 10</vt:lpstr>
      <vt:lpstr>Slide 11</vt:lpstr>
      <vt:lpstr>Slide 12</vt:lpstr>
    </vt:vector>
  </TitlesOfParts>
  <Company>Acer,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dc:title>
  <dc:creator>Acer</dc:creator>
  <cp:lastModifiedBy>Acer</cp:lastModifiedBy>
  <cp:revision>166</cp:revision>
  <dcterms:created xsi:type="dcterms:W3CDTF">2012-12-01T10:21:42Z</dcterms:created>
  <dcterms:modified xsi:type="dcterms:W3CDTF">2013-01-03T01:23:20Z</dcterms:modified>
</cp:coreProperties>
</file>