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0"/>
  </p:notesMasterIdLst>
  <p:sldIdLst>
    <p:sldId id="322" r:id="rId2"/>
    <p:sldId id="325" r:id="rId3"/>
    <p:sldId id="326" r:id="rId4"/>
    <p:sldId id="327" r:id="rId5"/>
    <p:sldId id="328" r:id="rId6"/>
    <p:sldId id="329" r:id="rId7"/>
    <p:sldId id="330" r:id="rId8"/>
    <p:sldId id="331" r:id="rId9"/>
    <p:sldId id="332" r:id="rId10"/>
    <p:sldId id="333" r:id="rId11"/>
    <p:sldId id="334" r:id="rId12"/>
    <p:sldId id="335" r:id="rId13"/>
    <p:sldId id="336" r:id="rId14"/>
    <p:sldId id="337" r:id="rId15"/>
    <p:sldId id="338" r:id="rId16"/>
    <p:sldId id="339" r:id="rId17"/>
    <p:sldId id="323" r:id="rId18"/>
    <p:sldId id="324" r:id="rId19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80" d="100"/>
          <a:sy n="80" d="100"/>
        </p:scale>
        <p:origin x="-216" y="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D17339-DE5B-4044-A828-F6009F7E19BF}" type="datetimeFigureOut">
              <a:rPr lang="id-ID" smtClean="0"/>
              <a:pPr/>
              <a:t>24/06/2014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C32000-AC34-458F-AFB8-889E9B5791A4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C32000-AC34-458F-AFB8-889E9B5791A4}" type="slidenum">
              <a:rPr lang="id-ID" smtClean="0"/>
              <a:pPr/>
              <a:t>1</a:t>
            </a:fld>
            <a:endParaRPr lang="id-ID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D21C5-5DF2-4A5C-9CFB-54416014D342}" type="datetime1">
              <a:rPr lang="id-ID" smtClean="0"/>
              <a:pPr/>
              <a:t>24/06/2014</a:t>
            </a:fld>
            <a:endParaRPr lang="id-ID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1</a:t>
            </a:r>
            <a:endParaRPr lang="id-ID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3459A-308A-42E5-BECB-09396A4EE8CE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2E8DE-1067-4FD7-8734-5A9A198182E0}" type="datetime1">
              <a:rPr lang="id-ID" smtClean="0"/>
              <a:pPr/>
              <a:t>24/06/2014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1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3459A-308A-42E5-BECB-09396A4EE8CE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8A31F-79DB-4BF9-85EA-B962AA9044D9}" type="datetime1">
              <a:rPr lang="id-ID" smtClean="0"/>
              <a:pPr/>
              <a:t>24/06/2014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1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3459A-308A-42E5-BECB-09396A4EE8CE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ADE41-E0BA-48E0-92F2-ACADAC0C7A67}" type="datetime1">
              <a:rPr lang="id-ID" smtClean="0"/>
              <a:pPr/>
              <a:t>24/06/2014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1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3459A-308A-42E5-BECB-09396A4EE8CE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389AA-25E8-4BCE-B449-8D36FC24798F}" type="datetime1">
              <a:rPr lang="id-ID" smtClean="0"/>
              <a:pPr/>
              <a:t>24/06/2014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1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3459A-308A-42E5-BECB-09396A4EE8CE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36438-8875-4C5C-A3A6-2E8A53E66B95}" type="datetime1">
              <a:rPr lang="id-ID" smtClean="0"/>
              <a:pPr/>
              <a:t>24/06/2014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1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3459A-308A-42E5-BECB-09396A4EE8CE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86C0A-921D-4B21-B98B-E52266691524}" type="datetime1">
              <a:rPr lang="id-ID" smtClean="0"/>
              <a:pPr/>
              <a:t>24/06/2014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1</a:t>
            </a:r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3459A-308A-42E5-BECB-09396A4EE8CE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4C97E-AADC-4BAF-9A32-50FDD31A742C}" type="datetime1">
              <a:rPr lang="id-ID" smtClean="0"/>
              <a:pPr/>
              <a:t>24/06/2014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1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3459A-308A-42E5-BECB-09396A4EE8CE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BCB5D-586B-4014-9B7C-DA371F167B36}" type="datetime1">
              <a:rPr lang="id-ID" smtClean="0"/>
              <a:pPr/>
              <a:t>24/06/2014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1</a:t>
            </a:r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3459A-308A-42E5-BECB-09396A4EE8CE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209F6-53E3-4048-94F4-06E7DEEED468}" type="datetime1">
              <a:rPr lang="id-ID" smtClean="0"/>
              <a:pPr/>
              <a:t>24/06/2014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1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3459A-308A-42E5-BECB-09396A4EE8CE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0B74B-8298-44F4-ACCE-AB2BE75C8E2D}" type="datetime1">
              <a:rPr lang="id-ID" smtClean="0"/>
              <a:pPr/>
              <a:t>24/06/2014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1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9D3459A-308A-42E5-BECB-09396A4EE8CE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26386C3-87F8-4747-9602-DF37B1742C3E}" type="datetime1">
              <a:rPr lang="id-ID" smtClean="0"/>
              <a:pPr/>
              <a:t>24/06/2014</a:t>
            </a:fld>
            <a:endParaRPr lang="id-ID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id-ID" smtClean="0"/>
              <a:t>1</a:t>
            </a:r>
            <a:endParaRPr lang="id-ID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9D3459A-308A-42E5-BECB-09396A4EE8CE}" type="slidenum">
              <a:rPr lang="id-ID" smtClean="0"/>
              <a:pPr/>
              <a:t>‹#›</a:t>
            </a:fld>
            <a:endParaRPr lang="id-ID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endParaRPr lang="id-ID" dirty="0" smtClean="0"/>
          </a:p>
          <a:p>
            <a:pPr algn="just">
              <a:buNone/>
            </a:pPr>
            <a:r>
              <a:rPr lang="id-ID" sz="3200" dirty="0" smtClean="0">
                <a:latin typeface="Times New Roman" pitchFamily="18" charset="0"/>
                <a:cs typeface="Times New Roman" pitchFamily="18" charset="0"/>
              </a:rPr>
              <a:t>                                      BAB XII.</a:t>
            </a:r>
          </a:p>
          <a:p>
            <a:pPr algn="ctr">
              <a:buNone/>
            </a:pPr>
            <a:r>
              <a:rPr lang="id-ID" sz="3200" dirty="0" smtClean="0">
                <a:latin typeface="Times New Roman" pitchFamily="18" charset="0"/>
                <a:cs typeface="Times New Roman" pitchFamily="18" charset="0"/>
              </a:rPr>
              <a:t>SURAT-MENYURAT INDONESIA</a:t>
            </a:r>
          </a:p>
          <a:p>
            <a:pPr algn="just">
              <a:buNone/>
            </a:pPr>
            <a:r>
              <a:rPr lang="id-ID" sz="3200" dirty="0" smtClean="0">
                <a:latin typeface="Times New Roman" pitchFamily="18" charset="0"/>
                <a:cs typeface="Times New Roman" pitchFamily="18" charset="0"/>
              </a:rPr>
              <a:t>	Kompetensi dasar: Mahasiswa mampu membuat surat-menyurat Indonesia</a:t>
            </a:r>
          </a:p>
          <a:p>
            <a:pPr algn="just">
              <a:buNone/>
            </a:pPr>
            <a:endParaRPr lang="id-ID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id-ID" sz="3200" dirty="0" smtClean="0">
                <a:latin typeface="Times New Roman" pitchFamily="18" charset="0"/>
                <a:cs typeface="Times New Roman" pitchFamily="18" charset="0"/>
              </a:rPr>
              <a:t>	Surat adalah sarana komunikasi  yang digunakan untuk menyampaikan informasi tertulis oleh satu pihak kepada pihak lain.</a:t>
            </a:r>
          </a:p>
          <a:p>
            <a:pPr algn="just">
              <a:buNone/>
            </a:pPr>
            <a:r>
              <a:rPr lang="id-ID" sz="3200" dirty="0" smtClean="0">
                <a:latin typeface="Times New Roman" pitchFamily="18" charset="0"/>
                <a:cs typeface="Times New Roman" pitchFamily="18" charset="0"/>
              </a:rPr>
              <a:t>	Informasi dapat berupa: pemberitahuan, permintaan atau laporan</a:t>
            </a:r>
          </a:p>
          <a:p>
            <a:pPr algn="just">
              <a:buNone/>
            </a:pPr>
            <a:r>
              <a:rPr lang="id-ID" sz="3200" dirty="0" smtClean="0">
                <a:latin typeface="Times New Roman" pitchFamily="18" charset="0"/>
                <a:cs typeface="Times New Roman" pitchFamily="18" charset="0"/>
              </a:rPr>
              <a:t>	surat-menyurat disebut juga korespondensi</a:t>
            </a:r>
          </a:p>
          <a:p>
            <a:pPr algn="just">
              <a:buNone/>
            </a:pPr>
            <a:r>
              <a:rPr lang="id-ID" sz="3200" dirty="0" smtClean="0">
                <a:latin typeface="Times New Roman" pitchFamily="18" charset="0"/>
                <a:cs typeface="Times New Roman" pitchFamily="18" charset="0"/>
              </a:rPr>
              <a:t>                     </a:t>
            </a:r>
          </a:p>
          <a:p>
            <a:pPr algn="just">
              <a:buNone/>
            </a:pPr>
            <a:endParaRPr lang="id-ID" dirty="0" smtClean="0"/>
          </a:p>
          <a:p>
            <a:pPr algn="just">
              <a:buNone/>
            </a:pPr>
            <a:endParaRPr lang="id-ID" dirty="0" smtClean="0"/>
          </a:p>
          <a:p>
            <a:pPr algn="just">
              <a:buNone/>
            </a:pPr>
            <a:endParaRPr lang="id-ID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3459A-308A-42E5-BECB-09396A4EE8CE}" type="slidenum">
              <a:rPr lang="id-ID" smtClean="0"/>
              <a:pPr/>
              <a:t>1</a:t>
            </a:fld>
            <a:endParaRPr lang="id-ID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id-ID" sz="3200" dirty="0" smtClean="0">
                <a:latin typeface="Times New Roman" pitchFamily="18" charset="0"/>
                <a:cs typeface="Times New Roman" pitchFamily="18" charset="0"/>
              </a:rPr>
              <a:t>	Proposal adalah rencana kegiatan yang disusun secara sistematis untuk diusulkan pelaksana-annya.</a:t>
            </a:r>
          </a:p>
          <a:p>
            <a:pPr algn="just">
              <a:buNone/>
            </a:pPr>
            <a:r>
              <a:rPr lang="id-ID" sz="3200" dirty="0" smtClean="0">
                <a:latin typeface="Times New Roman" pitchFamily="18" charset="0"/>
                <a:cs typeface="Times New Roman" pitchFamily="18" charset="0"/>
              </a:rPr>
              <a:t>	Usulan tersebut disampaikan kepada pihak tertentu untuk mendapatkan izin pelaksanaan atau bantuan.</a:t>
            </a:r>
          </a:p>
          <a:p>
            <a:pPr algn="just">
              <a:buNone/>
            </a:pPr>
            <a:r>
              <a:rPr lang="id-ID" sz="3200" dirty="0" smtClean="0">
                <a:latin typeface="Times New Roman" pitchFamily="18" charset="0"/>
                <a:cs typeface="Times New Roman" pitchFamily="18" charset="0"/>
              </a:rPr>
              <a:t>	Proposal ditulis secara baik dan lengkap</a:t>
            </a:r>
            <a:endParaRPr lang="id-ID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3459A-308A-42E5-BECB-09396A4EE8CE}" type="slidenum">
              <a:rPr lang="id-ID" smtClean="0"/>
              <a:pPr/>
              <a:t>10</a:t>
            </a:fld>
            <a:endParaRPr lang="id-ID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id-ID" sz="3200" dirty="0" smtClean="0">
                <a:latin typeface="Times New Roman" pitchFamily="18" charset="0"/>
                <a:cs typeface="Times New Roman" pitchFamily="18" charset="0"/>
              </a:rPr>
              <a:t>	Proposal yang lengkap mengandung komponen sebagai berikut:</a:t>
            </a:r>
          </a:p>
          <a:p>
            <a:pPr marL="514350" indent="-514350" algn="just">
              <a:buAutoNum type="arabicPeriod"/>
            </a:pPr>
            <a:r>
              <a:rPr lang="id-ID" sz="3200" dirty="0" smtClean="0">
                <a:latin typeface="Times New Roman" pitchFamily="18" charset="0"/>
                <a:cs typeface="Times New Roman" pitchFamily="18" charset="0"/>
              </a:rPr>
              <a:t>Judul kegiatan</a:t>
            </a:r>
          </a:p>
          <a:p>
            <a:pPr marL="514350" indent="-514350" algn="just">
              <a:buAutoNum type="arabicPeriod"/>
            </a:pPr>
            <a:r>
              <a:rPr lang="id-ID" sz="3200" dirty="0" smtClean="0">
                <a:latin typeface="Times New Roman" pitchFamily="18" charset="0"/>
                <a:cs typeface="Times New Roman" pitchFamily="18" charset="0"/>
              </a:rPr>
              <a:t>Nama kegiatan</a:t>
            </a:r>
          </a:p>
          <a:p>
            <a:pPr marL="514350" indent="-514350" algn="just">
              <a:buAutoNum type="arabicPeriod"/>
            </a:pPr>
            <a:r>
              <a:rPr lang="id-ID" sz="3200" dirty="0" smtClean="0">
                <a:latin typeface="Times New Roman" pitchFamily="18" charset="0"/>
                <a:cs typeface="Times New Roman" pitchFamily="18" charset="0"/>
              </a:rPr>
              <a:t>Dasar pemikiran diadakannya kegiatan</a:t>
            </a:r>
          </a:p>
          <a:p>
            <a:pPr marL="514350" indent="-514350" algn="just">
              <a:buAutoNum type="arabicPeriod"/>
            </a:pPr>
            <a:r>
              <a:rPr lang="id-ID" sz="3200" dirty="0" smtClean="0">
                <a:latin typeface="Times New Roman" pitchFamily="18" charset="0"/>
                <a:cs typeface="Times New Roman" pitchFamily="18" charset="0"/>
              </a:rPr>
              <a:t>Bentuk kegiatan</a:t>
            </a:r>
          </a:p>
          <a:p>
            <a:pPr marL="514350" indent="-514350" algn="just">
              <a:buAutoNum type="arabicPeriod"/>
            </a:pPr>
            <a:r>
              <a:rPr lang="id-ID" sz="3200" dirty="0" smtClean="0">
                <a:latin typeface="Times New Roman" pitchFamily="18" charset="0"/>
                <a:cs typeface="Times New Roman" pitchFamily="18" charset="0"/>
              </a:rPr>
              <a:t>Tujuan kegiatan</a:t>
            </a:r>
            <a:endParaRPr lang="id-ID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3459A-308A-42E5-BECB-09396A4EE8CE}" type="slidenum">
              <a:rPr lang="id-ID" smtClean="0"/>
              <a:pPr/>
              <a:t>11</a:t>
            </a:fld>
            <a:endParaRPr lang="id-ID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endParaRPr lang="id-ID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id-ID" sz="3200" dirty="0" smtClean="0">
                <a:latin typeface="Times New Roman" pitchFamily="18" charset="0"/>
                <a:cs typeface="Times New Roman" pitchFamily="18" charset="0"/>
              </a:rPr>
              <a:t>	6. 	Waktu dan jadwal pelaksanaan kegiatan</a:t>
            </a:r>
          </a:p>
          <a:p>
            <a:pPr algn="just">
              <a:buNone/>
            </a:pPr>
            <a:r>
              <a:rPr lang="id-ID" sz="3200" dirty="0" smtClean="0">
                <a:latin typeface="Times New Roman" pitchFamily="18" charset="0"/>
                <a:cs typeface="Times New Roman" pitchFamily="18" charset="0"/>
              </a:rPr>
              <a:t>	7. 	Panitia penyelenggara</a:t>
            </a:r>
          </a:p>
          <a:p>
            <a:pPr algn="just">
              <a:buNone/>
            </a:pPr>
            <a:r>
              <a:rPr lang="id-ID" sz="3200" dirty="0" smtClean="0">
                <a:latin typeface="Times New Roman" pitchFamily="18" charset="0"/>
                <a:cs typeface="Times New Roman" pitchFamily="18" charset="0"/>
              </a:rPr>
              <a:t>	8. 	Besarnya biaya dan sumber dana</a:t>
            </a:r>
            <a:endParaRPr lang="id-ID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3459A-308A-42E5-BECB-09396A4EE8CE}" type="slidenum">
              <a:rPr lang="id-ID" smtClean="0"/>
              <a:pPr/>
              <a:t>12</a:t>
            </a:fld>
            <a:endParaRPr lang="id-ID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 algn="just">
              <a:buNone/>
            </a:pPr>
            <a:r>
              <a:rPr lang="id-ID" sz="3000" dirty="0" smtClean="0">
                <a:latin typeface="Times New Roman" pitchFamily="18" charset="0"/>
                <a:cs typeface="Times New Roman" pitchFamily="18" charset="0"/>
              </a:rPr>
              <a:t>	Jika kamu menyusun proposal, perhatikanlah hal-hal berikut:</a:t>
            </a:r>
            <a:endParaRPr lang="id-ID" sz="3000" dirty="0">
              <a:latin typeface="Times New Roman" pitchFamily="18" charset="0"/>
              <a:cs typeface="Times New Roman" pitchFamily="18" charset="0"/>
            </a:endParaRPr>
          </a:p>
          <a:p>
            <a:pPr marL="907542" lvl="1" indent="-514350" algn="just">
              <a:buAutoNum type="arabicPeriod"/>
            </a:pPr>
            <a:r>
              <a:rPr lang="id-ID" sz="3000" dirty="0" smtClean="0">
                <a:latin typeface="Times New Roman" pitchFamily="18" charset="0"/>
                <a:cs typeface="Times New Roman" pitchFamily="18" charset="0"/>
              </a:rPr>
              <a:t>Unsur proposal harus ditulis secara runtut (sesuai) dan lengkap</a:t>
            </a:r>
          </a:p>
          <a:p>
            <a:pPr marL="907542" lvl="1" indent="-514350" algn="just">
              <a:buAutoNum type="arabicPeriod"/>
            </a:pPr>
            <a:r>
              <a:rPr lang="id-ID" sz="3000" dirty="0" smtClean="0">
                <a:latin typeface="Times New Roman" pitchFamily="18" charset="0"/>
                <a:cs typeface="Times New Roman" pitchFamily="18" charset="0"/>
              </a:rPr>
              <a:t>Uraian tiap-tiap unsur hendaknya singkat, padat dan jelas</a:t>
            </a:r>
          </a:p>
          <a:p>
            <a:pPr marL="907542" lvl="1" indent="-514350" algn="just">
              <a:buAutoNum type="arabicPeriod"/>
            </a:pPr>
            <a:r>
              <a:rPr lang="id-ID" sz="3000" dirty="0" smtClean="0">
                <a:latin typeface="Times New Roman" pitchFamily="18" charset="0"/>
                <a:cs typeface="Times New Roman" pitchFamily="18" charset="0"/>
              </a:rPr>
              <a:t>Hindarilah penggunaan bahasa konotatif yang berbunga-bunga</a:t>
            </a:r>
          </a:p>
          <a:p>
            <a:pPr marL="907542" lvl="1" indent="-514350" algn="just">
              <a:buAutoNum type="arabicPeriod"/>
            </a:pPr>
            <a:r>
              <a:rPr lang="id-ID" sz="3000" dirty="0" smtClean="0">
                <a:latin typeface="Times New Roman" pitchFamily="18" charset="0"/>
                <a:cs typeface="Times New Roman" pitchFamily="18" charset="0"/>
              </a:rPr>
              <a:t>Proposal diketik secara rapi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3459A-308A-42E5-BECB-09396A4EE8CE}" type="slidenum">
              <a:rPr lang="id-ID" smtClean="0"/>
              <a:pPr/>
              <a:t>13</a:t>
            </a:fld>
            <a:endParaRPr lang="id-ID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id-ID" sz="3200" dirty="0" smtClean="0">
                <a:latin typeface="Times New Roman" pitchFamily="18" charset="0"/>
                <a:cs typeface="Times New Roman" pitchFamily="18" charset="0"/>
              </a:rPr>
              <a:t>	Bentuk surat:</a:t>
            </a:r>
          </a:p>
          <a:p>
            <a:pPr marL="514350" indent="-514350" algn="just">
              <a:buAutoNum type="arabicPeriod"/>
            </a:pPr>
            <a:r>
              <a:rPr lang="id-ID" sz="3200" dirty="0" smtClean="0">
                <a:latin typeface="Times New Roman" pitchFamily="18" charset="0"/>
                <a:cs typeface="Times New Roman" pitchFamily="18" charset="0"/>
              </a:rPr>
              <a:t>Bentuk lurus penuh</a:t>
            </a:r>
          </a:p>
          <a:p>
            <a:pPr marL="514350" indent="-514350" algn="just">
              <a:buAutoNum type="arabicPeriod"/>
            </a:pPr>
            <a:r>
              <a:rPr lang="id-ID" sz="3200" dirty="0" smtClean="0">
                <a:latin typeface="Times New Roman" pitchFamily="18" charset="0"/>
                <a:cs typeface="Times New Roman" pitchFamily="18" charset="0"/>
              </a:rPr>
              <a:t>Bentuk lurus</a:t>
            </a:r>
          </a:p>
          <a:p>
            <a:pPr marL="514350" indent="-514350" algn="just">
              <a:buAutoNum type="arabicPeriod"/>
            </a:pPr>
            <a:r>
              <a:rPr lang="id-ID" sz="3200" dirty="0" smtClean="0">
                <a:latin typeface="Times New Roman" pitchFamily="18" charset="0"/>
                <a:cs typeface="Times New Roman" pitchFamily="18" charset="0"/>
              </a:rPr>
              <a:t>Bentuk setengah lurus</a:t>
            </a:r>
          </a:p>
          <a:p>
            <a:pPr marL="514350" indent="-514350" algn="just">
              <a:buAutoNum type="arabicPeriod"/>
            </a:pPr>
            <a:r>
              <a:rPr lang="id-ID" sz="3200" dirty="0" smtClean="0">
                <a:latin typeface="Times New Roman" pitchFamily="18" charset="0"/>
                <a:cs typeface="Times New Roman" pitchFamily="18" charset="0"/>
              </a:rPr>
              <a:t>Bentuk bertekuk</a:t>
            </a:r>
          </a:p>
          <a:p>
            <a:pPr marL="514350" indent="-514350" algn="just">
              <a:buAutoNum type="arabicPeriod"/>
            </a:pPr>
            <a:r>
              <a:rPr lang="id-ID" sz="3200" dirty="0" smtClean="0">
                <a:latin typeface="Times New Roman" pitchFamily="18" charset="0"/>
                <a:cs typeface="Times New Roman" pitchFamily="18" charset="0"/>
              </a:rPr>
              <a:t>Bentuk resmi Indonesia lama</a:t>
            </a:r>
          </a:p>
          <a:p>
            <a:pPr marL="514350" indent="-514350" algn="just">
              <a:buAutoNum type="arabicPeriod"/>
            </a:pPr>
            <a:r>
              <a:rPr lang="id-ID" sz="3200" dirty="0" smtClean="0">
                <a:latin typeface="Times New Roman" pitchFamily="18" charset="0"/>
                <a:cs typeface="Times New Roman" pitchFamily="18" charset="0"/>
              </a:rPr>
              <a:t>Bentuk resmi Indonesia baru</a:t>
            </a:r>
            <a:endParaRPr lang="id-ID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3459A-308A-42E5-BECB-09396A4EE8CE}" type="slidenum">
              <a:rPr lang="id-ID" smtClean="0"/>
              <a:pPr/>
              <a:t>14</a:t>
            </a:fld>
            <a:endParaRPr lang="id-ID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id-ID" sz="3200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algn="just">
              <a:buNone/>
            </a:pPr>
            <a:r>
              <a:rPr lang="id-ID" sz="3200" dirty="0" smtClean="0">
                <a:latin typeface="Times New Roman" pitchFamily="18" charset="0"/>
                <a:cs typeface="Times New Roman" pitchFamily="18" charset="0"/>
              </a:rPr>
              <a:t>Pemilihan bentuk surat:</a:t>
            </a:r>
          </a:p>
          <a:p>
            <a:pPr marL="514350" indent="-514350" algn="just">
              <a:buAutoNum type="arabicPeriod"/>
            </a:pPr>
            <a:r>
              <a:rPr lang="id-ID" sz="3200" dirty="0" smtClean="0">
                <a:latin typeface="Times New Roman" pitchFamily="18" charset="0"/>
                <a:cs typeface="Times New Roman" pitchFamily="18" charset="0"/>
              </a:rPr>
              <a:t>Faktor kemudahan</a:t>
            </a:r>
          </a:p>
          <a:p>
            <a:pPr marL="514350" indent="-514350" algn="just">
              <a:buAutoNum type="arabicPeriod"/>
            </a:pPr>
            <a:r>
              <a:rPr lang="id-ID" sz="3200" dirty="0" smtClean="0">
                <a:latin typeface="Times New Roman" pitchFamily="18" charset="0"/>
                <a:cs typeface="Times New Roman" pitchFamily="18" charset="0"/>
              </a:rPr>
              <a:t>Faktor kehematan</a:t>
            </a:r>
          </a:p>
          <a:p>
            <a:pPr marL="514350" indent="-514350" algn="just">
              <a:buAutoNum type="arabicPeriod"/>
            </a:pPr>
            <a:r>
              <a:rPr lang="id-ID" sz="3200" dirty="0" smtClean="0">
                <a:latin typeface="Times New Roman" pitchFamily="18" charset="0"/>
                <a:cs typeface="Times New Roman" pitchFamily="18" charset="0"/>
              </a:rPr>
              <a:t>Faktor keserasian</a:t>
            </a:r>
            <a:endParaRPr lang="id-ID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3459A-308A-42E5-BECB-09396A4EE8CE}" type="slidenum">
              <a:rPr lang="id-ID" smtClean="0"/>
              <a:pPr/>
              <a:t>15</a:t>
            </a:fld>
            <a:endParaRPr lang="id-ID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id-ID" sz="3200" dirty="0" smtClean="0">
                <a:latin typeface="Times New Roman" pitchFamily="18" charset="0"/>
                <a:cs typeface="Times New Roman" pitchFamily="18" charset="0"/>
              </a:rPr>
              <a:t>	Penulisan Bagian Surat:</a:t>
            </a:r>
          </a:p>
          <a:p>
            <a:pPr marL="514350" indent="-514350">
              <a:buAutoNum type="arabicPeriod"/>
            </a:pPr>
            <a:r>
              <a:rPr lang="id-ID" sz="3200" dirty="0" smtClean="0">
                <a:latin typeface="Times New Roman" pitchFamily="18" charset="0"/>
                <a:cs typeface="Times New Roman" pitchFamily="18" charset="0"/>
              </a:rPr>
              <a:t>Kepala surat			     6. isi surat	</a:t>
            </a:r>
          </a:p>
          <a:p>
            <a:pPr marL="514350" indent="-514350">
              <a:buAutoNum type="arabicPeriod"/>
            </a:pPr>
            <a:r>
              <a:rPr lang="id-ID" sz="3200" dirty="0" smtClean="0">
                <a:latin typeface="Times New Roman" pitchFamily="18" charset="0"/>
                <a:cs typeface="Times New Roman" pitchFamily="18" charset="0"/>
              </a:rPr>
              <a:t>Tanggal surat			     7. salam penutup</a:t>
            </a:r>
          </a:p>
          <a:p>
            <a:pPr marL="514350" indent="-514350">
              <a:buAutoNum type="arabicPeriod"/>
            </a:pPr>
            <a:r>
              <a:rPr lang="id-ID" sz="3200" dirty="0" smtClean="0">
                <a:latin typeface="Times New Roman" pitchFamily="18" charset="0"/>
                <a:cs typeface="Times New Roman" pitchFamily="18" charset="0"/>
              </a:rPr>
              <a:t>Nomor, lampiran, dan hal    8. pengirim</a:t>
            </a:r>
          </a:p>
          <a:p>
            <a:pPr marL="514350" indent="-514350">
              <a:buAutoNum type="arabicPeriod"/>
            </a:pPr>
            <a:r>
              <a:rPr lang="id-ID" sz="3200" dirty="0" smtClean="0">
                <a:latin typeface="Times New Roman" pitchFamily="18" charset="0"/>
                <a:cs typeface="Times New Roman" pitchFamily="18" charset="0"/>
              </a:rPr>
              <a:t>Alamat tujuan		     9. tembusan</a:t>
            </a:r>
          </a:p>
          <a:p>
            <a:pPr marL="514350" indent="-514350">
              <a:buAutoNum type="arabicPeriod"/>
            </a:pPr>
            <a:r>
              <a:rPr lang="id-ID" sz="3200" dirty="0" smtClean="0">
                <a:latin typeface="Times New Roman" pitchFamily="18" charset="0"/>
                <a:cs typeface="Times New Roman" pitchFamily="18" charset="0"/>
              </a:rPr>
              <a:t>Salam pembuka</a:t>
            </a:r>
          </a:p>
          <a:p>
            <a:pPr marL="514350" indent="-514350">
              <a:buNone/>
            </a:pPr>
            <a:endParaRPr lang="id-ID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3459A-308A-42E5-BECB-09396A4EE8CE}" type="slidenum">
              <a:rPr lang="id-ID" smtClean="0"/>
              <a:pPr/>
              <a:t>16</a:t>
            </a:fld>
            <a:endParaRPr lang="id-ID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14554"/>
            <a:ext cx="4543428" cy="3714776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	Perbedaan surat resmi dengan surat pribadi:</a:t>
            </a:r>
          </a:p>
          <a:p>
            <a:pPr algn="just">
              <a:buNone/>
            </a:pPr>
            <a:r>
              <a:rPr lang="id-ID" sz="2000" b="1" dirty="0" smtClean="0">
                <a:latin typeface="Times New Roman" pitchFamily="18" charset="0"/>
                <a:cs typeface="Times New Roman" pitchFamily="18" charset="0"/>
              </a:rPr>
              <a:t>Surat resmi</a:t>
            </a:r>
          </a:p>
          <a:p>
            <a:pPr marL="514350" indent="-514350" algn="just">
              <a:buAutoNum type="arabicPeriod"/>
            </a:pPr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Menggunakan bahasa baku</a:t>
            </a:r>
          </a:p>
          <a:p>
            <a:pPr marL="514350" indent="-514350" algn="just">
              <a:buAutoNum type="arabicPeriod"/>
            </a:pPr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Memakai kepala surat</a:t>
            </a:r>
          </a:p>
          <a:p>
            <a:pPr marL="514350" indent="-514350" algn="just">
              <a:buAutoNum type="arabicPeriod"/>
            </a:pPr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Memakai nomor surat</a:t>
            </a:r>
          </a:p>
          <a:p>
            <a:pPr marL="514350" indent="-514350" algn="just">
              <a:buAutoNum type="arabicPeriod"/>
            </a:pPr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Memakai stempel</a:t>
            </a:r>
          </a:p>
          <a:p>
            <a:pPr marL="514350" indent="-514350" algn="just">
              <a:buAutoNum type="arabicPeriod"/>
            </a:pPr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Berbentuk standar</a:t>
            </a:r>
          </a:p>
          <a:p>
            <a:pPr marL="514350" indent="-514350" algn="just">
              <a:buAutoNum type="arabicPeriod"/>
            </a:pPr>
            <a:endParaRPr lang="id-ID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>
              <a:buAutoNum type="arabicPeriod"/>
            </a:pPr>
            <a:endParaRPr lang="id-ID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3459A-308A-42E5-BECB-09396A4EE8CE}" type="slidenum">
              <a:rPr lang="id-ID" smtClean="0"/>
              <a:pPr/>
              <a:t>17</a:t>
            </a:fld>
            <a:endParaRPr lang="id-ID"/>
          </a:p>
        </p:txBody>
      </p:sp>
      <p:sp>
        <p:nvSpPr>
          <p:cNvPr id="6" name="TextBox 5"/>
          <p:cNvSpPr txBox="1"/>
          <p:nvPr/>
        </p:nvSpPr>
        <p:spPr>
          <a:xfrm>
            <a:off x="4214810" y="2968181"/>
            <a:ext cx="3929090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id-ID" sz="2000" b="1" dirty="0" smtClean="0">
                <a:latin typeface="Times New Roman" pitchFamily="18" charset="0"/>
                <a:cs typeface="Times New Roman" pitchFamily="18" charset="0"/>
              </a:rPr>
              <a:t>Surat pribadi:</a:t>
            </a: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Bahasanya ada yang tidak baku</a:t>
            </a: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Tidak memakai kepala surat</a:t>
            </a: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Tidak memakai nomor surat</a:t>
            </a: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Tidak memakai stempel</a:t>
            </a: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Bentuknya bebas</a:t>
            </a:r>
          </a:p>
          <a:p>
            <a:endParaRPr lang="id-ID" sz="2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id-ID" dirty="0" smtClean="0"/>
          </a:p>
          <a:p>
            <a:pPr algn="ctr">
              <a:buNone/>
            </a:pPr>
            <a:endParaRPr lang="id-ID" dirty="0" smtClean="0"/>
          </a:p>
          <a:p>
            <a:pPr algn="ctr">
              <a:buNone/>
            </a:pPr>
            <a:r>
              <a:rPr lang="id-ID" sz="6000" dirty="0" smtClean="0"/>
              <a:t>SEKIAN</a:t>
            </a:r>
            <a:endParaRPr lang="id-ID" sz="6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3459A-308A-42E5-BECB-09396A4EE8CE}" type="slidenum">
              <a:rPr lang="id-ID" smtClean="0"/>
              <a:pPr/>
              <a:t>18</a:t>
            </a:fld>
            <a:endParaRPr lang="id-ID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id-ID" sz="3200" dirty="0" smtClean="0">
                <a:latin typeface="Times New Roman" pitchFamily="18" charset="0"/>
                <a:cs typeface="Times New Roman" pitchFamily="18" charset="0"/>
              </a:rPr>
              <a:t>	Tujuan menulis secara garis besar dibagi tiga macam, yaitu:</a:t>
            </a:r>
          </a:p>
          <a:p>
            <a:pPr marL="514350" indent="-514350" algn="just">
              <a:buAutoNum type="arabicPeriod"/>
            </a:pPr>
            <a:r>
              <a:rPr lang="id-ID" sz="3200" dirty="0" smtClean="0">
                <a:latin typeface="Times New Roman" pitchFamily="18" charset="0"/>
                <a:cs typeface="Times New Roman" pitchFamily="18" charset="0"/>
              </a:rPr>
              <a:t>Menyampaikan informasi kepada pembaca surat</a:t>
            </a:r>
          </a:p>
          <a:p>
            <a:pPr marL="514350" indent="-514350" algn="just">
              <a:buAutoNum type="arabicPeriod"/>
            </a:pPr>
            <a:r>
              <a:rPr lang="id-ID" sz="3200" dirty="0" smtClean="0">
                <a:latin typeface="Times New Roman" pitchFamily="18" charset="0"/>
                <a:cs typeface="Times New Roman" pitchFamily="18" charset="0"/>
              </a:rPr>
              <a:t>Mendapatkan tanggapan dari pembaca surat tentang isi surat</a:t>
            </a:r>
          </a:p>
          <a:p>
            <a:pPr marL="514350" indent="-514350" algn="just">
              <a:buAutoNum type="arabicPeriod"/>
            </a:pPr>
            <a:r>
              <a:rPr lang="id-ID" sz="3200" dirty="0" smtClean="0">
                <a:latin typeface="Times New Roman" pitchFamily="18" charset="0"/>
                <a:cs typeface="Times New Roman" pitchFamily="18" charset="0"/>
              </a:rPr>
              <a:t>Ingin mendapatkan tanggapan dan menyampaikan informasi kepada pembaca surat.</a:t>
            </a:r>
            <a:endParaRPr lang="id-ID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3459A-308A-42E5-BECB-09396A4EE8CE}" type="slidenum">
              <a:rPr lang="id-ID" smtClean="0"/>
              <a:pPr/>
              <a:t>2</a:t>
            </a:fld>
            <a:endParaRPr lang="id-ID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id-ID" sz="3200" dirty="0" smtClean="0">
                <a:latin typeface="Times New Roman" pitchFamily="18" charset="0"/>
                <a:cs typeface="Times New Roman" pitchFamily="18" charset="0"/>
              </a:rPr>
              <a:t>	Korespondensi</a:t>
            </a:r>
          </a:p>
          <a:p>
            <a:pPr algn="just">
              <a:buNone/>
            </a:pPr>
            <a:r>
              <a:rPr lang="id-ID" sz="3200" dirty="0" smtClean="0">
                <a:latin typeface="Times New Roman" pitchFamily="18" charset="0"/>
                <a:cs typeface="Times New Roman" pitchFamily="18" charset="0"/>
              </a:rPr>
              <a:t>	korespondensi (surat-menyurat) adalah suatu kegiatan atau hubungan yang dilakukan secara terus-menerus antara dua pihak yang dilakukan dengan saling berkirim surat.</a:t>
            </a:r>
          </a:p>
          <a:p>
            <a:pPr algn="just">
              <a:buNone/>
            </a:pPr>
            <a:r>
              <a:rPr lang="id-ID" sz="3200" dirty="0" smtClean="0">
                <a:latin typeface="Times New Roman" pitchFamily="18" charset="0"/>
                <a:cs typeface="Times New Roman" pitchFamily="18" charset="0"/>
              </a:rPr>
              <a:t>	korespondensi dibagi dua, yakni:</a:t>
            </a:r>
          </a:p>
          <a:p>
            <a:pPr marL="514350" indent="-514350" algn="just">
              <a:buAutoNum type="arabicPeriod"/>
            </a:pPr>
            <a:r>
              <a:rPr lang="id-ID" sz="3200" dirty="0" smtClean="0">
                <a:latin typeface="Times New Roman" pitchFamily="18" charset="0"/>
                <a:cs typeface="Times New Roman" pitchFamily="18" charset="0"/>
              </a:rPr>
              <a:t>korespondensi ekstern, yaitu hubungan surat-menyurat yang dilakukan oleh kantor atau bagian-bagiannya dengan pihak luar</a:t>
            </a:r>
          </a:p>
          <a:p>
            <a:pPr marL="514350" indent="-514350" algn="just">
              <a:buAutoNum type="arabicPeriod"/>
            </a:pPr>
            <a:endParaRPr lang="id-ID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3459A-308A-42E5-BECB-09396A4EE8CE}" type="slidenum">
              <a:rPr lang="id-ID" smtClean="0"/>
              <a:pPr/>
              <a:t>3</a:t>
            </a:fld>
            <a:endParaRPr lang="id-ID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id-ID" sz="3200" dirty="0" smtClean="0">
                <a:latin typeface="Times New Roman" pitchFamily="18" charset="0"/>
                <a:cs typeface="Times New Roman" pitchFamily="18" charset="0"/>
              </a:rPr>
              <a:t>	2.  Korespondensi intern, yaitu hubungan surat-	menyurat yang dilakukan oleh orang-orang 	dalam satu kantor, termasuk hubungan </a:t>
            </a:r>
          </a:p>
          <a:p>
            <a:pPr algn="just">
              <a:buNone/>
            </a:pPr>
            <a:r>
              <a:rPr lang="id-ID" sz="3200" dirty="0" smtClean="0">
                <a:latin typeface="Times New Roman" pitchFamily="18" charset="0"/>
                <a:cs typeface="Times New Roman" pitchFamily="18" charset="0"/>
              </a:rPr>
              <a:t>		antara kantor pusat dengan kantor cabang.</a:t>
            </a:r>
          </a:p>
          <a:p>
            <a:pPr algn="just">
              <a:buNone/>
            </a:pPr>
            <a:r>
              <a:rPr lang="id-ID" sz="3200" dirty="0" smtClean="0">
                <a:latin typeface="Times New Roman" pitchFamily="18" charset="0"/>
                <a:cs typeface="Times New Roman" pitchFamily="18" charset="0"/>
              </a:rPr>
              <a:t>Koresponden</a:t>
            </a:r>
          </a:p>
          <a:p>
            <a:pPr algn="just">
              <a:buNone/>
            </a:pPr>
            <a:r>
              <a:rPr lang="id-ID" sz="3200" dirty="0" smtClean="0">
                <a:latin typeface="Times New Roman" pitchFamily="18" charset="0"/>
                <a:cs typeface="Times New Roman" pitchFamily="18" charset="0"/>
              </a:rPr>
              <a:t>	koresponden adalah orang yang berhak atau mempunyai wewenang menandatangani surat, baik atas nama perorangan maupun kantor atau organisasi</a:t>
            </a:r>
            <a:endParaRPr lang="id-ID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3459A-308A-42E5-BECB-09396A4EE8CE}" type="slidenum">
              <a:rPr lang="id-ID" smtClean="0"/>
              <a:pPr/>
              <a:t>4</a:t>
            </a:fld>
            <a:endParaRPr lang="id-ID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id-ID" sz="3200" dirty="0" smtClean="0">
                <a:latin typeface="Times New Roman" pitchFamily="18" charset="0"/>
                <a:cs typeface="Times New Roman" pitchFamily="18" charset="0"/>
              </a:rPr>
              <a:t>	untuk dapat berperan secara efektif seharusnya:</a:t>
            </a:r>
          </a:p>
          <a:p>
            <a:pPr marL="514350" indent="-514350">
              <a:buAutoNum type="arabicPeriod"/>
            </a:pPr>
            <a:r>
              <a:rPr lang="id-ID" sz="3200" dirty="0" smtClean="0">
                <a:latin typeface="Times New Roman" pitchFamily="18" charset="0"/>
                <a:cs typeface="Times New Roman" pitchFamily="18" charset="0"/>
              </a:rPr>
              <a:t>memperhatikan atak (lay out) secara cermat</a:t>
            </a:r>
          </a:p>
          <a:p>
            <a:pPr marL="514350" indent="-514350">
              <a:buAutoNum type="arabicPeriod"/>
            </a:pPr>
            <a:r>
              <a:rPr lang="id-ID" sz="3200" dirty="0" smtClean="0">
                <a:latin typeface="Times New Roman" pitchFamily="18" charset="0"/>
                <a:cs typeface="Times New Roman" pitchFamily="18" charset="0"/>
              </a:rPr>
              <a:t>menghindari pemborosan apakah dalam bentuk: a. kata</a:t>
            </a:r>
          </a:p>
          <a:p>
            <a:pPr marL="514350" indent="-514350">
              <a:buNone/>
            </a:pPr>
            <a:r>
              <a:rPr lang="id-ID" sz="3200" dirty="0" smtClean="0">
                <a:latin typeface="Times New Roman" pitchFamily="18" charset="0"/>
                <a:cs typeface="Times New Roman" pitchFamily="18" charset="0"/>
              </a:rPr>
              <a:t>			b. tanda baca yang tidak perlu</a:t>
            </a:r>
          </a:p>
          <a:p>
            <a:pPr marL="514350" indent="-514350">
              <a:buNone/>
            </a:pPr>
            <a:r>
              <a:rPr lang="id-ID" sz="3200" dirty="0" smtClean="0">
                <a:latin typeface="Times New Roman" pitchFamily="18" charset="0"/>
                <a:cs typeface="Times New Roman" pitchFamily="18" charset="0"/>
              </a:rPr>
              <a:t>			c. perulangan</a:t>
            </a:r>
          </a:p>
          <a:p>
            <a:pPr marL="514350" indent="-514350">
              <a:buNone/>
            </a:pPr>
            <a:r>
              <a:rPr lang="id-ID" sz="3200" dirty="0" smtClean="0">
                <a:latin typeface="Times New Roman" pitchFamily="18" charset="0"/>
                <a:cs typeface="Times New Roman" pitchFamily="18" charset="0"/>
              </a:rPr>
              <a:t>			d. ketidakajekan ( inconsistency)</a:t>
            </a:r>
            <a:endParaRPr lang="id-ID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3459A-308A-42E5-BECB-09396A4EE8CE}" type="slidenum">
              <a:rPr lang="id-ID" smtClean="0"/>
              <a:pPr/>
              <a:t>5</a:t>
            </a:fld>
            <a:endParaRPr lang="id-ID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id-ID" sz="3200" dirty="0" smtClean="0">
                <a:latin typeface="Times New Roman" pitchFamily="18" charset="0"/>
                <a:cs typeface="Times New Roman" pitchFamily="18" charset="0"/>
              </a:rPr>
              <a:t>	Fungsi surat:</a:t>
            </a:r>
          </a:p>
          <a:p>
            <a:pPr marL="514350" indent="-514350" algn="just">
              <a:buAutoNum type="arabicPeriod"/>
            </a:pPr>
            <a:r>
              <a:rPr lang="id-ID" sz="3200" dirty="0" smtClean="0">
                <a:latin typeface="Times New Roman" pitchFamily="18" charset="0"/>
                <a:cs typeface="Times New Roman" pitchFamily="18" charset="0"/>
              </a:rPr>
              <a:t>alat untuk menyampaikan pemberitahuan, permintaan atau permohonan.</a:t>
            </a:r>
          </a:p>
          <a:p>
            <a:pPr marL="514350" indent="-514350" algn="just">
              <a:buAutoNum type="arabicPeriod"/>
            </a:pPr>
            <a:r>
              <a:rPr lang="id-ID" sz="3200" dirty="0" smtClean="0">
                <a:latin typeface="Times New Roman" pitchFamily="18" charset="0"/>
                <a:cs typeface="Times New Roman" pitchFamily="18" charset="0"/>
              </a:rPr>
              <a:t>alat bukti tertulis, misalnya surat perjanjian</a:t>
            </a:r>
          </a:p>
          <a:p>
            <a:pPr marL="514350" indent="-514350" algn="just">
              <a:buAutoNum type="arabicPeriod"/>
            </a:pPr>
            <a:r>
              <a:rPr lang="id-ID" sz="3200" dirty="0" smtClean="0">
                <a:latin typeface="Times New Roman" pitchFamily="18" charset="0"/>
                <a:cs typeface="Times New Roman" pitchFamily="18" charset="0"/>
              </a:rPr>
              <a:t>alat untuk mengingat, misalnya surat-surat harus diarsipkan</a:t>
            </a:r>
          </a:p>
          <a:p>
            <a:pPr marL="514350" indent="-514350" algn="just">
              <a:buAutoNum type="arabicPeriod"/>
            </a:pPr>
            <a:r>
              <a:rPr lang="id-ID" sz="3200" dirty="0" smtClean="0">
                <a:latin typeface="Times New Roman" pitchFamily="18" charset="0"/>
                <a:cs typeface="Times New Roman" pitchFamily="18" charset="0"/>
              </a:rPr>
              <a:t>bukti historis, misalnya surat-surat bersejarah</a:t>
            </a:r>
          </a:p>
          <a:p>
            <a:pPr marL="514350" indent="-514350" algn="just">
              <a:buAutoNum type="arabicPeriod"/>
            </a:pPr>
            <a:r>
              <a:rPr lang="id-ID" sz="3200" dirty="0" smtClean="0">
                <a:latin typeface="Times New Roman" pitchFamily="18" charset="0"/>
                <a:cs typeface="Times New Roman" pitchFamily="18" charset="0"/>
              </a:rPr>
              <a:t>sebagai pedoman kerja</a:t>
            </a:r>
          </a:p>
          <a:p>
            <a:pPr marL="514350" indent="-514350" algn="just">
              <a:buNone/>
            </a:pPr>
            <a:endParaRPr lang="id-ID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3459A-308A-42E5-BECB-09396A4EE8CE}" type="slidenum">
              <a:rPr lang="id-ID" smtClean="0"/>
              <a:pPr/>
              <a:t>6</a:t>
            </a:fld>
            <a:endParaRPr lang="id-ID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id-ID" sz="32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id-ID" sz="4000" dirty="0" smtClean="0">
                <a:latin typeface="Times New Roman" pitchFamily="18" charset="0"/>
                <a:cs typeface="Times New Roman" pitchFamily="18" charset="0"/>
              </a:rPr>
              <a:t>Zaman dahulu surat dibungkus 	dengan 	kulit kayu, yang 	pengi-	rimannya diapungkan ke laut.</a:t>
            </a:r>
          </a:p>
          <a:p>
            <a:pPr algn="just">
              <a:buNone/>
            </a:pPr>
            <a:endParaRPr lang="id-ID" sz="4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id-ID" sz="40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id-ID" sz="4000" smtClean="0">
                <a:latin typeface="Times New Roman" pitchFamily="18" charset="0"/>
                <a:cs typeface="Times New Roman" pitchFamily="18" charset="0"/>
              </a:rPr>
              <a:t>Burung Merpati </a:t>
            </a:r>
            <a:r>
              <a:rPr lang="id-ID" sz="4000" dirty="0" smtClean="0">
                <a:latin typeface="Times New Roman" pitchFamily="18" charset="0"/>
                <a:cs typeface="Times New Roman" pitchFamily="18" charset="0"/>
              </a:rPr>
              <a:t>dibuat sebagai 	pengirim surat</a:t>
            </a:r>
            <a:endParaRPr lang="id-ID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3459A-308A-42E5-BECB-09396A4EE8CE}" type="slidenum">
              <a:rPr lang="id-ID" smtClean="0"/>
              <a:pPr/>
              <a:t>7</a:t>
            </a:fld>
            <a:endParaRPr lang="id-ID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 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id-ID" sz="3200" dirty="0" smtClean="0">
                <a:latin typeface="Times New Roman" pitchFamily="18" charset="0"/>
                <a:cs typeface="Times New Roman" pitchFamily="18" charset="0"/>
              </a:rPr>
              <a:t>	Jenis surat</a:t>
            </a:r>
          </a:p>
          <a:p>
            <a:pPr algn="just">
              <a:buNone/>
            </a:pPr>
            <a:r>
              <a:rPr lang="id-ID" sz="3200" dirty="0" smtClean="0">
                <a:latin typeface="Times New Roman" pitchFamily="18" charset="0"/>
                <a:cs typeface="Times New Roman" pitchFamily="18" charset="0"/>
              </a:rPr>
              <a:t>Berdasarkan isinya, surat resmi dibedakan atas:</a:t>
            </a:r>
          </a:p>
          <a:p>
            <a:pPr marL="514350" indent="-514350" algn="just">
              <a:buAutoNum type="arabicPeriod"/>
            </a:pPr>
            <a:r>
              <a:rPr lang="id-ID" sz="3200" dirty="0" smtClean="0">
                <a:latin typeface="Times New Roman" pitchFamily="18" charset="0"/>
                <a:cs typeface="Times New Roman" pitchFamily="18" charset="0"/>
              </a:rPr>
              <a:t>Surat perjanjian</a:t>
            </a:r>
          </a:p>
          <a:p>
            <a:pPr marL="514350" indent="-514350" algn="just">
              <a:buAutoNum type="arabicPeriod"/>
            </a:pPr>
            <a:r>
              <a:rPr lang="id-ID" sz="3200" dirty="0" smtClean="0">
                <a:latin typeface="Times New Roman" pitchFamily="18" charset="0"/>
                <a:cs typeface="Times New Roman" pitchFamily="18" charset="0"/>
              </a:rPr>
              <a:t>Surat kuasa</a:t>
            </a:r>
          </a:p>
          <a:p>
            <a:pPr marL="514350" indent="-514350" algn="just">
              <a:buAutoNum type="arabicPeriod"/>
            </a:pPr>
            <a:r>
              <a:rPr lang="id-ID" sz="3200" dirty="0" smtClean="0">
                <a:latin typeface="Times New Roman" pitchFamily="18" charset="0"/>
                <a:cs typeface="Times New Roman" pitchFamily="18" charset="0"/>
              </a:rPr>
              <a:t>Memo</a:t>
            </a:r>
          </a:p>
          <a:p>
            <a:pPr marL="514350" indent="-514350" algn="just">
              <a:buAutoNum type="arabicPeriod"/>
            </a:pPr>
            <a:r>
              <a:rPr lang="id-ID" sz="3200" dirty="0" smtClean="0">
                <a:latin typeface="Times New Roman" pitchFamily="18" charset="0"/>
                <a:cs typeface="Times New Roman" pitchFamily="18" charset="0"/>
              </a:rPr>
              <a:t>Surat lamaran kerja</a:t>
            </a:r>
          </a:p>
          <a:p>
            <a:pPr marL="514350" indent="-514350" algn="just">
              <a:buAutoNum type="arabicPeriod"/>
            </a:pPr>
            <a:r>
              <a:rPr lang="id-ID" sz="3200" dirty="0" smtClean="0">
                <a:latin typeface="Times New Roman" pitchFamily="18" charset="0"/>
                <a:cs typeface="Times New Roman" pitchFamily="18" charset="0"/>
              </a:rPr>
              <a:t>Proposal</a:t>
            </a:r>
            <a:endParaRPr lang="id-ID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3459A-308A-42E5-BECB-09396A4EE8CE}" type="slidenum">
              <a:rPr lang="id-ID" smtClean="0"/>
              <a:pPr/>
              <a:t>8</a:t>
            </a:fld>
            <a:endParaRPr lang="id-ID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id-ID" sz="3200" dirty="0" smtClean="0">
                <a:latin typeface="Times New Roman" pitchFamily="18" charset="0"/>
                <a:cs typeface="Times New Roman" pitchFamily="18" charset="0"/>
              </a:rPr>
              <a:t>	Proposal</a:t>
            </a:r>
          </a:p>
          <a:p>
            <a:pPr algn="just">
              <a:buNone/>
            </a:pPr>
            <a:r>
              <a:rPr lang="id-ID" sz="3200" dirty="0" smtClean="0">
                <a:latin typeface="Times New Roman" pitchFamily="18" charset="0"/>
                <a:cs typeface="Times New Roman" pitchFamily="18" charset="0"/>
              </a:rPr>
              <a:t>	proposal dibuat untuk memperoleh bantuan ataupun izin bagi terselenggaranya suatu acara. Isi proposal meliputi nama kegiatan, latar belakang, tujuan, bentuk kegiatan, pelaksana, jadwal pelaksanaan, keuangan/pendanaan yang ditandatangani oleh penanggung jawab  acara.</a:t>
            </a:r>
            <a:endParaRPr lang="id-ID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3459A-308A-42E5-BECB-09396A4EE8CE}" type="slidenum">
              <a:rPr lang="id-ID" smtClean="0"/>
              <a:pPr/>
              <a:t>9</a:t>
            </a:fld>
            <a:endParaRPr lang="id-ID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1072</TotalTime>
  <Words>48</Words>
  <Application>Microsoft Office PowerPoint</Application>
  <PresentationFormat>On-screen Show (4:3)</PresentationFormat>
  <Paragraphs>119</Paragraphs>
  <Slides>18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Flow</vt:lpstr>
      <vt:lpstr>Slide 1</vt:lpstr>
      <vt:lpstr>Slide 2</vt:lpstr>
      <vt:lpstr>Slide 3</vt:lpstr>
      <vt:lpstr>Slide 4</vt:lpstr>
      <vt:lpstr>Slide 5</vt:lpstr>
      <vt:lpstr>Slide 6</vt:lpstr>
      <vt:lpstr>Slide 7</vt:lpstr>
      <vt:lpstr> 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Company>Acer, Inc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BAB I</dc:title>
  <dc:creator>Acer</dc:creator>
  <cp:lastModifiedBy>Acer</cp:lastModifiedBy>
  <cp:revision>180</cp:revision>
  <dcterms:created xsi:type="dcterms:W3CDTF">2012-12-01T10:21:42Z</dcterms:created>
  <dcterms:modified xsi:type="dcterms:W3CDTF">2014-06-24T04:43:22Z</dcterms:modified>
</cp:coreProperties>
</file>