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2"/>
  </p:notesMasterIdLst>
  <p:sldIdLst>
    <p:sldId id="322" r:id="rId2"/>
    <p:sldId id="325"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23" r:id="rId18"/>
    <p:sldId id="340" r:id="rId19"/>
    <p:sldId id="341" r:id="rId20"/>
    <p:sldId id="342" r:id="rId21"/>
    <p:sldId id="344" r:id="rId22"/>
    <p:sldId id="345" r:id="rId23"/>
    <p:sldId id="346" r:id="rId24"/>
    <p:sldId id="347" r:id="rId25"/>
    <p:sldId id="348" r:id="rId26"/>
    <p:sldId id="349" r:id="rId27"/>
    <p:sldId id="350" r:id="rId28"/>
    <p:sldId id="351" r:id="rId29"/>
    <p:sldId id="353" r:id="rId30"/>
    <p:sldId id="352" r:id="rId31"/>
    <p:sldId id="356" r:id="rId32"/>
    <p:sldId id="357" r:id="rId33"/>
    <p:sldId id="358" r:id="rId34"/>
    <p:sldId id="354" r:id="rId35"/>
    <p:sldId id="359" r:id="rId36"/>
    <p:sldId id="360" r:id="rId37"/>
    <p:sldId id="355" r:id="rId38"/>
    <p:sldId id="361" r:id="rId39"/>
    <p:sldId id="362" r:id="rId40"/>
    <p:sldId id="363" r:id="rId4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p:scale>
          <a:sx n="90" d="100"/>
          <a:sy n="90" d="100"/>
        </p:scale>
        <p:origin x="-804" y="6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D17339-DE5B-4044-A828-F6009F7E19BF}" type="datetimeFigureOut">
              <a:rPr lang="id-ID" smtClean="0"/>
              <a:pPr/>
              <a:t>27/03/2018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C32000-AC34-458F-AFB8-889E9B5791A4}" type="slidenum">
              <a:rPr lang="id-ID" smtClean="0"/>
              <a:pPr/>
              <a:t>‹#›</a:t>
            </a:fld>
            <a:endParaRPr lang="id-ID"/>
          </a:p>
        </p:txBody>
      </p:sp>
    </p:spTree>
    <p:extLst>
      <p:ext uri="{BB962C8B-B14F-4D97-AF65-F5344CB8AC3E}">
        <p14:creationId xmlns:p14="http://schemas.microsoft.com/office/powerpoint/2010/main" val="3960298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AEC32000-AC34-458F-AFB8-889E9B5791A4}" type="slidenum">
              <a:rPr lang="id-ID" smtClean="0"/>
              <a:pPr/>
              <a:t>1</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2D21C5-5DF2-4A5C-9CFB-54416014D342}" type="datetime1">
              <a:rPr lang="id-ID" smtClean="0"/>
              <a:pPr/>
              <a:t>27/03/2018</a:t>
            </a:fld>
            <a:endParaRPr lang="id-ID"/>
          </a:p>
        </p:txBody>
      </p:sp>
      <p:sp>
        <p:nvSpPr>
          <p:cNvPr id="19" name="Footer Placeholder 18"/>
          <p:cNvSpPr>
            <a:spLocks noGrp="1"/>
          </p:cNvSpPr>
          <p:nvPr>
            <p:ph type="ftr" sz="quarter" idx="11"/>
          </p:nvPr>
        </p:nvSpPr>
        <p:spPr/>
        <p:txBody>
          <a:bodyPr/>
          <a:lstStyle/>
          <a:p>
            <a:r>
              <a:rPr lang="id-ID" smtClean="0"/>
              <a:t>1</a:t>
            </a:r>
            <a:endParaRPr lang="id-ID"/>
          </a:p>
        </p:txBody>
      </p:sp>
      <p:sp>
        <p:nvSpPr>
          <p:cNvPr id="27" name="Slide Number Placeholder 26"/>
          <p:cNvSpPr>
            <a:spLocks noGrp="1"/>
          </p:cNvSpPr>
          <p:nvPr>
            <p:ph type="sldNum" sz="quarter" idx="12"/>
          </p:nvPr>
        </p:nvSpPr>
        <p:spPr/>
        <p:txBody>
          <a:bodyPr/>
          <a:lstStyle/>
          <a:p>
            <a:fld id="{69D3459A-308A-42E5-BECB-09396A4EE8CE}"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B2E8DE-1067-4FD7-8734-5A9A198182E0}" type="datetime1">
              <a:rPr lang="id-ID" smtClean="0"/>
              <a:pPr/>
              <a:t>27/03/2018</a:t>
            </a:fld>
            <a:endParaRPr lang="id-ID"/>
          </a:p>
        </p:txBody>
      </p:sp>
      <p:sp>
        <p:nvSpPr>
          <p:cNvPr id="5" name="Footer Placeholder 4"/>
          <p:cNvSpPr>
            <a:spLocks noGrp="1"/>
          </p:cNvSpPr>
          <p:nvPr>
            <p:ph type="ftr" sz="quarter" idx="11"/>
          </p:nvPr>
        </p:nvSpPr>
        <p:spPr/>
        <p:txBody>
          <a:bodyPr/>
          <a:lstStyle/>
          <a:p>
            <a:r>
              <a:rPr lang="id-ID" smtClean="0"/>
              <a:t>1</a:t>
            </a:r>
            <a:endParaRPr lang="id-ID"/>
          </a:p>
        </p:txBody>
      </p:sp>
      <p:sp>
        <p:nvSpPr>
          <p:cNvPr id="6" name="Slide Number Placeholder 5"/>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48A31F-79DB-4BF9-85EA-B962AA9044D9}" type="datetime1">
              <a:rPr lang="id-ID" smtClean="0"/>
              <a:pPr/>
              <a:t>27/03/2018</a:t>
            </a:fld>
            <a:endParaRPr lang="id-ID"/>
          </a:p>
        </p:txBody>
      </p:sp>
      <p:sp>
        <p:nvSpPr>
          <p:cNvPr id="5" name="Footer Placeholder 4"/>
          <p:cNvSpPr>
            <a:spLocks noGrp="1"/>
          </p:cNvSpPr>
          <p:nvPr>
            <p:ph type="ftr" sz="quarter" idx="11"/>
          </p:nvPr>
        </p:nvSpPr>
        <p:spPr/>
        <p:txBody>
          <a:bodyPr/>
          <a:lstStyle/>
          <a:p>
            <a:r>
              <a:rPr lang="id-ID" smtClean="0"/>
              <a:t>1</a:t>
            </a:r>
            <a:endParaRPr lang="id-ID"/>
          </a:p>
        </p:txBody>
      </p:sp>
      <p:sp>
        <p:nvSpPr>
          <p:cNvPr id="6" name="Slide Number Placeholder 5"/>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DADE41-E0BA-48E0-92F2-ACADAC0C7A67}" type="datetime1">
              <a:rPr lang="id-ID" smtClean="0"/>
              <a:pPr/>
              <a:t>27/03/2018</a:t>
            </a:fld>
            <a:endParaRPr lang="id-ID"/>
          </a:p>
        </p:txBody>
      </p:sp>
      <p:sp>
        <p:nvSpPr>
          <p:cNvPr id="5" name="Footer Placeholder 4"/>
          <p:cNvSpPr>
            <a:spLocks noGrp="1"/>
          </p:cNvSpPr>
          <p:nvPr>
            <p:ph type="ftr" sz="quarter" idx="11"/>
          </p:nvPr>
        </p:nvSpPr>
        <p:spPr/>
        <p:txBody>
          <a:bodyPr/>
          <a:lstStyle/>
          <a:p>
            <a:r>
              <a:rPr lang="id-ID" smtClean="0"/>
              <a:t>1</a:t>
            </a:r>
            <a:endParaRPr lang="id-ID"/>
          </a:p>
        </p:txBody>
      </p:sp>
      <p:sp>
        <p:nvSpPr>
          <p:cNvPr id="6" name="Slide Number Placeholder 5"/>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C389AA-25E8-4BCE-B449-8D36FC24798F}" type="datetime1">
              <a:rPr lang="id-ID" smtClean="0"/>
              <a:pPr/>
              <a:t>27/03/2018</a:t>
            </a:fld>
            <a:endParaRPr lang="id-ID"/>
          </a:p>
        </p:txBody>
      </p:sp>
      <p:sp>
        <p:nvSpPr>
          <p:cNvPr id="5" name="Footer Placeholder 4"/>
          <p:cNvSpPr>
            <a:spLocks noGrp="1"/>
          </p:cNvSpPr>
          <p:nvPr>
            <p:ph type="ftr" sz="quarter" idx="11"/>
          </p:nvPr>
        </p:nvSpPr>
        <p:spPr/>
        <p:txBody>
          <a:bodyPr/>
          <a:lstStyle/>
          <a:p>
            <a:r>
              <a:rPr lang="id-ID" smtClean="0"/>
              <a:t>1</a:t>
            </a:r>
            <a:endParaRPr lang="id-ID"/>
          </a:p>
        </p:txBody>
      </p:sp>
      <p:sp>
        <p:nvSpPr>
          <p:cNvPr id="6" name="Slide Number Placeholder 5"/>
          <p:cNvSpPr>
            <a:spLocks noGrp="1"/>
          </p:cNvSpPr>
          <p:nvPr>
            <p:ph type="sldNum" sz="quarter" idx="12"/>
          </p:nvPr>
        </p:nvSpPr>
        <p:spPr/>
        <p:txBody>
          <a:bodyPr/>
          <a:lstStyle/>
          <a:p>
            <a:fld id="{69D3459A-308A-42E5-BECB-09396A4EE8CE}"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E36438-8875-4C5C-A3A6-2E8A53E66B95}" type="datetime1">
              <a:rPr lang="id-ID" smtClean="0"/>
              <a:pPr/>
              <a:t>27/03/2018</a:t>
            </a:fld>
            <a:endParaRPr lang="id-ID"/>
          </a:p>
        </p:txBody>
      </p:sp>
      <p:sp>
        <p:nvSpPr>
          <p:cNvPr id="6" name="Footer Placeholder 5"/>
          <p:cNvSpPr>
            <a:spLocks noGrp="1"/>
          </p:cNvSpPr>
          <p:nvPr>
            <p:ph type="ftr" sz="quarter" idx="11"/>
          </p:nvPr>
        </p:nvSpPr>
        <p:spPr/>
        <p:txBody>
          <a:bodyPr/>
          <a:lstStyle/>
          <a:p>
            <a:r>
              <a:rPr lang="id-ID" smtClean="0"/>
              <a:t>1</a:t>
            </a:r>
            <a:endParaRPr lang="id-ID"/>
          </a:p>
        </p:txBody>
      </p:sp>
      <p:sp>
        <p:nvSpPr>
          <p:cNvPr id="7" name="Slide Number Placeholder 6"/>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B186C0A-921D-4B21-B98B-E52266691524}" type="datetime1">
              <a:rPr lang="id-ID" smtClean="0"/>
              <a:pPr/>
              <a:t>27/03/2018</a:t>
            </a:fld>
            <a:endParaRPr lang="id-ID"/>
          </a:p>
        </p:txBody>
      </p:sp>
      <p:sp>
        <p:nvSpPr>
          <p:cNvPr id="8" name="Footer Placeholder 7"/>
          <p:cNvSpPr>
            <a:spLocks noGrp="1"/>
          </p:cNvSpPr>
          <p:nvPr>
            <p:ph type="ftr" sz="quarter" idx="11"/>
          </p:nvPr>
        </p:nvSpPr>
        <p:spPr/>
        <p:txBody>
          <a:bodyPr/>
          <a:lstStyle/>
          <a:p>
            <a:r>
              <a:rPr lang="id-ID" smtClean="0"/>
              <a:t>1</a:t>
            </a:r>
            <a:endParaRPr lang="id-ID"/>
          </a:p>
        </p:txBody>
      </p:sp>
      <p:sp>
        <p:nvSpPr>
          <p:cNvPr id="9" name="Slide Number Placeholder 8"/>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F4C97E-AADC-4BAF-9A32-50FDD31A742C}" type="datetime1">
              <a:rPr lang="id-ID" smtClean="0"/>
              <a:pPr/>
              <a:t>27/03/2018</a:t>
            </a:fld>
            <a:endParaRPr lang="id-ID"/>
          </a:p>
        </p:txBody>
      </p:sp>
      <p:sp>
        <p:nvSpPr>
          <p:cNvPr id="4" name="Footer Placeholder 3"/>
          <p:cNvSpPr>
            <a:spLocks noGrp="1"/>
          </p:cNvSpPr>
          <p:nvPr>
            <p:ph type="ftr" sz="quarter" idx="11"/>
          </p:nvPr>
        </p:nvSpPr>
        <p:spPr/>
        <p:txBody>
          <a:bodyPr/>
          <a:lstStyle/>
          <a:p>
            <a:r>
              <a:rPr lang="id-ID" smtClean="0"/>
              <a:t>1</a:t>
            </a:r>
            <a:endParaRPr lang="id-ID"/>
          </a:p>
        </p:txBody>
      </p:sp>
      <p:sp>
        <p:nvSpPr>
          <p:cNvPr id="5" name="Slide Number Placeholder 4"/>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BCB5D-586B-4014-9B7C-DA371F167B36}" type="datetime1">
              <a:rPr lang="id-ID" smtClean="0"/>
              <a:pPr/>
              <a:t>27/03/2018</a:t>
            </a:fld>
            <a:endParaRPr lang="id-ID"/>
          </a:p>
        </p:txBody>
      </p:sp>
      <p:sp>
        <p:nvSpPr>
          <p:cNvPr id="3" name="Footer Placeholder 2"/>
          <p:cNvSpPr>
            <a:spLocks noGrp="1"/>
          </p:cNvSpPr>
          <p:nvPr>
            <p:ph type="ftr" sz="quarter" idx="11"/>
          </p:nvPr>
        </p:nvSpPr>
        <p:spPr/>
        <p:txBody>
          <a:bodyPr/>
          <a:lstStyle/>
          <a:p>
            <a:r>
              <a:rPr lang="id-ID" smtClean="0"/>
              <a:t>1</a:t>
            </a:r>
            <a:endParaRPr lang="id-ID"/>
          </a:p>
        </p:txBody>
      </p:sp>
      <p:sp>
        <p:nvSpPr>
          <p:cNvPr id="4" name="Slide Number Placeholder 3"/>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C209F6-53E3-4048-94F4-06E7DEEED468}" type="datetime1">
              <a:rPr lang="id-ID" smtClean="0"/>
              <a:pPr/>
              <a:t>27/03/2018</a:t>
            </a:fld>
            <a:endParaRPr lang="id-ID"/>
          </a:p>
        </p:txBody>
      </p:sp>
      <p:sp>
        <p:nvSpPr>
          <p:cNvPr id="6" name="Footer Placeholder 5"/>
          <p:cNvSpPr>
            <a:spLocks noGrp="1"/>
          </p:cNvSpPr>
          <p:nvPr>
            <p:ph type="ftr" sz="quarter" idx="11"/>
          </p:nvPr>
        </p:nvSpPr>
        <p:spPr/>
        <p:txBody>
          <a:bodyPr/>
          <a:lstStyle/>
          <a:p>
            <a:r>
              <a:rPr lang="id-ID" smtClean="0"/>
              <a:t>1</a:t>
            </a:r>
            <a:endParaRPr lang="id-ID"/>
          </a:p>
        </p:txBody>
      </p:sp>
      <p:sp>
        <p:nvSpPr>
          <p:cNvPr id="7" name="Slide Number Placeholder 6"/>
          <p:cNvSpPr>
            <a:spLocks noGrp="1"/>
          </p:cNvSpPr>
          <p:nvPr>
            <p:ph type="sldNum" sz="quarter" idx="12"/>
          </p:nvPr>
        </p:nvSpPr>
        <p:spPr/>
        <p:txBody>
          <a:bodyPr/>
          <a:lstStyle/>
          <a:p>
            <a:fld id="{69D3459A-308A-42E5-BECB-09396A4EE8C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F0B74B-8298-44F4-ACCE-AB2BE75C8E2D}" type="datetime1">
              <a:rPr lang="id-ID" smtClean="0"/>
              <a:pPr/>
              <a:t>27/03/2018</a:t>
            </a:fld>
            <a:endParaRPr lang="id-ID"/>
          </a:p>
        </p:txBody>
      </p:sp>
      <p:sp>
        <p:nvSpPr>
          <p:cNvPr id="6" name="Footer Placeholder 5"/>
          <p:cNvSpPr>
            <a:spLocks noGrp="1"/>
          </p:cNvSpPr>
          <p:nvPr>
            <p:ph type="ftr" sz="quarter" idx="11"/>
          </p:nvPr>
        </p:nvSpPr>
        <p:spPr/>
        <p:txBody>
          <a:bodyPr/>
          <a:lstStyle/>
          <a:p>
            <a:r>
              <a:rPr lang="id-ID" smtClean="0"/>
              <a:t>1</a:t>
            </a:r>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69D3459A-308A-42E5-BECB-09396A4EE8CE}"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26386C3-87F8-4747-9602-DF37B1742C3E}" type="datetime1">
              <a:rPr lang="id-ID" smtClean="0"/>
              <a:pPr/>
              <a:t>27/03/2018</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id-ID" smtClean="0"/>
              <a:t>1</a:t>
            </a:r>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9D3459A-308A-42E5-BECB-09396A4EE8CE}"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None/>
            </a:pPr>
            <a:endParaRPr lang="id-ID" dirty="0" smtClean="0"/>
          </a:p>
          <a:p>
            <a:pPr algn="just">
              <a:buNone/>
            </a:pPr>
            <a:r>
              <a:rPr lang="id-ID" sz="3200" dirty="0" smtClean="0">
                <a:latin typeface="Times New Roman" pitchFamily="18" charset="0"/>
                <a:cs typeface="Times New Roman" pitchFamily="18" charset="0"/>
              </a:rPr>
              <a:t>                                      BAB III.</a:t>
            </a:r>
          </a:p>
          <a:p>
            <a:pPr algn="just">
              <a:buNone/>
            </a:pPr>
            <a:r>
              <a:rPr lang="id-ID" sz="3200" dirty="0" smtClean="0">
                <a:latin typeface="Times New Roman" pitchFamily="18" charset="0"/>
                <a:cs typeface="Times New Roman" pitchFamily="18" charset="0"/>
              </a:rPr>
              <a:t>                     BAHASA INDONESIA BAKU</a:t>
            </a:r>
          </a:p>
          <a:p>
            <a:pPr algn="just">
              <a:buNone/>
            </a:pPr>
            <a:r>
              <a:rPr lang="id-ID" sz="3200" dirty="0" smtClean="0">
                <a:latin typeface="Times New Roman" pitchFamily="18" charset="0"/>
                <a:cs typeface="Times New Roman" pitchFamily="18" charset="0"/>
              </a:rPr>
              <a:t>   Kompetensi dasar: Mahasiswa dapat menerapkan Bahasa Baku/ Standar dalam bahasa Lisan maupun bahasa Tulisan</a:t>
            </a:r>
          </a:p>
          <a:p>
            <a:pPr algn="just">
              <a:buNone/>
            </a:pPr>
            <a:endParaRPr lang="id-ID" sz="3200" dirty="0" smtClean="0">
              <a:latin typeface="Times New Roman" pitchFamily="18" charset="0"/>
              <a:cs typeface="Times New Roman" pitchFamily="18" charset="0"/>
            </a:endParaRPr>
          </a:p>
          <a:p>
            <a:pPr algn="just">
              <a:buNone/>
            </a:pPr>
            <a:r>
              <a:rPr lang="id-ID" sz="3200" dirty="0" smtClean="0">
                <a:latin typeface="Times New Roman" pitchFamily="18" charset="0"/>
                <a:cs typeface="Times New Roman" pitchFamily="18" charset="0"/>
              </a:rPr>
              <a:t>	Bahasa Indonesia Baku/ Standar adalah bahasa yang memiliki sifat dinamis, mempunyai kaidah dengan aturan yang tetap.</a:t>
            </a:r>
          </a:p>
          <a:p>
            <a:pPr algn="just">
              <a:buNone/>
            </a:pPr>
            <a:endParaRPr lang="id-ID" sz="3200" dirty="0" smtClean="0">
              <a:latin typeface="Times New Roman" pitchFamily="18" charset="0"/>
              <a:cs typeface="Times New Roman" pitchFamily="18" charset="0"/>
            </a:endParaRPr>
          </a:p>
          <a:p>
            <a:pPr algn="just">
              <a:buNone/>
            </a:pPr>
            <a:endParaRPr lang="id-ID" dirty="0" smtClean="0"/>
          </a:p>
          <a:p>
            <a:pPr algn="just">
              <a:buNone/>
            </a:pPr>
            <a:endParaRPr lang="id-ID" dirty="0" smtClean="0"/>
          </a:p>
          <a:p>
            <a:pPr algn="just">
              <a:buNone/>
            </a:pPr>
            <a:endParaRPr lang="id-ID" sz="3200" dirty="0" smtClean="0">
              <a:latin typeface="Times New Roman" pitchFamily="18" charset="0"/>
              <a:cs typeface="Times New Roman" pitchFamily="18" charset="0"/>
            </a:endParaRPr>
          </a:p>
          <a:p>
            <a:pPr algn="just">
              <a:buNone/>
            </a:pPr>
            <a:endParaRPr lang="id-ID" dirty="0"/>
          </a:p>
        </p:txBody>
      </p:sp>
      <p:sp>
        <p:nvSpPr>
          <p:cNvPr id="4" name="Slide Number Placeholder 3"/>
          <p:cNvSpPr>
            <a:spLocks noGrp="1"/>
          </p:cNvSpPr>
          <p:nvPr>
            <p:ph type="sldNum" sz="quarter" idx="12"/>
          </p:nvPr>
        </p:nvSpPr>
        <p:spPr/>
        <p:txBody>
          <a:bodyPr/>
          <a:lstStyle/>
          <a:p>
            <a:fld id="{69D3459A-308A-42E5-BECB-09396A4EE8CE}" type="slidenum">
              <a:rPr lang="id-ID" smtClean="0"/>
              <a:pPr/>
              <a:t>1</a:t>
            </a:fld>
            <a:endParaRPr lang="id-ID"/>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Agar menjadi cendikia kalimat diperbaiki menjadi:</a:t>
            </a:r>
          </a:p>
          <a:p>
            <a:pPr algn="just">
              <a:buNone/>
            </a:pPr>
            <a:r>
              <a:rPr lang="id-ID" sz="3200" dirty="0" smtClean="0">
                <a:latin typeface="Times New Roman" pitchFamily="18" charset="0"/>
                <a:cs typeface="Times New Roman" pitchFamily="18" charset="0"/>
              </a:rPr>
              <a:t>	1. </a:t>
            </a:r>
            <a:r>
              <a:rPr lang="id-ID" sz="3200" i="1" dirty="0" smtClean="0">
                <a:latin typeface="Times New Roman" pitchFamily="18" charset="0"/>
                <a:cs typeface="Times New Roman" pitchFamily="18" charset="0"/>
              </a:rPr>
              <a:t>Rumah aneh milik sang jutawan akan dijual</a:t>
            </a:r>
            <a:r>
              <a:rPr lang="id-ID" sz="3200" dirty="0" smtClean="0">
                <a:latin typeface="Times New Roman" pitchFamily="18" charset="0"/>
                <a:cs typeface="Times New Roman" pitchFamily="18" charset="0"/>
              </a:rPr>
              <a:t>.</a:t>
            </a:r>
          </a:p>
          <a:p>
            <a:pPr algn="just">
              <a:buNone/>
            </a:pPr>
            <a:r>
              <a:rPr lang="id-ID" sz="3200" dirty="0" smtClean="0">
                <a:latin typeface="Times New Roman" pitchFamily="18" charset="0"/>
                <a:cs typeface="Times New Roman" pitchFamily="18" charset="0"/>
              </a:rPr>
              <a:t>	2. </a:t>
            </a:r>
            <a:r>
              <a:rPr lang="id-ID" sz="3200" i="1" dirty="0" smtClean="0">
                <a:latin typeface="Times New Roman" pitchFamily="18" charset="0"/>
                <a:cs typeface="Times New Roman" pitchFamily="18" charset="0"/>
              </a:rPr>
              <a:t>Rumah milik </a:t>
            </a:r>
            <a:r>
              <a:rPr lang="id-ID" sz="3200" dirty="0" smtClean="0">
                <a:latin typeface="Times New Roman" pitchFamily="18" charset="0"/>
                <a:cs typeface="Times New Roman" pitchFamily="18" charset="0"/>
              </a:rPr>
              <a:t>sang</a:t>
            </a:r>
            <a:r>
              <a:rPr lang="id-ID" sz="3200" i="1" dirty="0" smtClean="0">
                <a:latin typeface="Times New Roman" pitchFamily="18" charset="0"/>
                <a:cs typeface="Times New Roman" pitchFamily="18" charset="0"/>
              </a:rPr>
              <a:t> jutawan aneh akan dijual</a:t>
            </a:r>
            <a:r>
              <a:rPr lang="id-ID" sz="3200" dirty="0" smtClean="0">
                <a:latin typeface="Times New Roman" pitchFamily="18" charset="0"/>
                <a:cs typeface="Times New Roman" pitchFamily="18" charset="0"/>
              </a:rPr>
              <a:t>.</a:t>
            </a:r>
          </a:p>
          <a:p>
            <a:pPr algn="just">
              <a:buNone/>
            </a:pPr>
            <a:r>
              <a:rPr lang="id-ID" sz="3200" dirty="0" smtClean="0">
                <a:latin typeface="Times New Roman" pitchFamily="18" charset="0"/>
                <a:cs typeface="Times New Roman" pitchFamily="18" charset="0"/>
              </a:rPr>
              <a:t>	Proses pencendikiaan amat penting untuk menampung aspirasi generasi muda yang menuntut kemajuan yang lebih tinggi dan yang ingin mencari pengalaman hidup sebagai akibat</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10</a:t>
            </a:fld>
            <a:endParaRPr lang="id-ID"/>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perkenalannya dengan kebudayaan lain.</a:t>
            </a:r>
          </a:p>
          <a:p>
            <a:pPr algn="just">
              <a:buNone/>
            </a:pPr>
            <a:r>
              <a:rPr lang="id-ID" sz="3200" dirty="0" smtClean="0">
                <a:latin typeface="Times New Roman" pitchFamily="18" charset="0"/>
                <a:cs typeface="Times New Roman" pitchFamily="18" charset="0"/>
              </a:rPr>
              <a:t>	Ilmu pengetahuan dan teknologi, dan kehi-dupan modern harus dapat dicapai lewat bahasa Indonesia. </a:t>
            </a:r>
          </a:p>
          <a:p>
            <a:pPr algn="just">
              <a:buNone/>
            </a:pPr>
            <a:r>
              <a:rPr lang="id-ID" sz="3200" dirty="0" smtClean="0">
                <a:latin typeface="Times New Roman" pitchFamily="18" charset="0"/>
                <a:cs typeface="Times New Roman" pitchFamily="18" charset="0"/>
              </a:rPr>
              <a:t>	Jika ragu terhadap kemampuan berbahasa Indonesia maka akan dipergunakan orang bahasa Inggris.</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11</a:t>
            </a:fld>
            <a:endParaRPr lang="id-ID"/>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500034" y="2000240"/>
            <a:ext cx="8229600" cy="4389120"/>
          </a:xfrm>
        </p:spPr>
        <p:txBody>
          <a:bodyPr>
            <a:normAutofit/>
          </a:bodyPr>
          <a:lstStyle/>
          <a:p>
            <a:pPr algn="just">
              <a:buNone/>
            </a:pPr>
            <a:r>
              <a:rPr lang="id-ID" sz="3200" dirty="0" smtClean="0">
                <a:latin typeface="Times New Roman" pitchFamily="18" charset="0"/>
                <a:cs typeface="Times New Roman" pitchFamily="18" charset="0"/>
              </a:rPr>
              <a:t>	3. Seragam</a:t>
            </a:r>
          </a:p>
          <a:p>
            <a:pPr algn="just">
              <a:buNone/>
            </a:pPr>
            <a:r>
              <a:rPr lang="id-ID" sz="3200" dirty="0" smtClean="0">
                <a:latin typeface="Times New Roman" pitchFamily="18" charset="0"/>
                <a:cs typeface="Times New Roman" pitchFamily="18" charset="0"/>
              </a:rPr>
              <a:t>	Ragam baku bersifat seragam </a:t>
            </a:r>
          </a:p>
          <a:p>
            <a:pPr algn="just">
              <a:buNone/>
            </a:pPr>
            <a:r>
              <a:rPr lang="id-ID" sz="3200" dirty="0" smtClean="0">
                <a:latin typeface="Times New Roman" pitchFamily="18" charset="0"/>
                <a:cs typeface="Times New Roman" pitchFamily="18" charset="0"/>
              </a:rPr>
              <a:t>	Pada hakikatnya proses pembakuan bahasa ialah proses penyeragaman bahasa.</a:t>
            </a:r>
          </a:p>
          <a:p>
            <a:pPr algn="just">
              <a:buNone/>
            </a:pPr>
            <a:r>
              <a:rPr lang="id-ID" sz="3200" dirty="0" smtClean="0">
                <a:latin typeface="Times New Roman" pitchFamily="18" charset="0"/>
                <a:cs typeface="Times New Roman" pitchFamily="18" charset="0"/>
              </a:rPr>
              <a:t>	Dengan kata lain pembakuan bahasa adalah pencaharian titik-titik keseragaman. </a:t>
            </a:r>
          </a:p>
          <a:p>
            <a:pPr algn="just">
              <a:buNone/>
            </a:pPr>
            <a:r>
              <a:rPr lang="id-ID" sz="3200" dirty="0" smtClean="0">
                <a:latin typeface="Times New Roman" pitchFamily="18" charset="0"/>
                <a:cs typeface="Times New Roman" pitchFamily="18" charset="0"/>
              </a:rPr>
              <a:t>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12</a:t>
            </a:fld>
            <a:endParaRPr lang="id-ID"/>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contoh:</a:t>
            </a:r>
          </a:p>
          <a:p>
            <a:pPr algn="just">
              <a:buNone/>
            </a:pPr>
            <a:r>
              <a:rPr lang="id-ID" sz="3200" dirty="0" smtClean="0">
                <a:latin typeface="Times New Roman" pitchFamily="18" charset="0"/>
                <a:cs typeface="Times New Roman" pitchFamily="18" charset="0"/>
              </a:rPr>
              <a:t>	untuk pelayan kapal terbang dianjurkan memakai kata pramugara untuk laki-laki dan pramugari untuk wanita, bukan steward dan stewardes</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13</a:t>
            </a:fld>
            <a:endParaRPr lang="id-ID"/>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Fungsi Bahasa Indonesia Baku ada empat, yaitu:</a:t>
            </a:r>
          </a:p>
          <a:p>
            <a:pPr marL="514350" indent="-514350" algn="just">
              <a:buAutoNum type="arabicPeriod"/>
            </a:pPr>
            <a:r>
              <a:rPr lang="id-ID" sz="3200" dirty="0" smtClean="0">
                <a:latin typeface="Times New Roman" pitchFamily="18" charset="0"/>
                <a:cs typeface="Times New Roman" pitchFamily="18" charset="0"/>
              </a:rPr>
              <a:t>Fungsi pemersatu</a:t>
            </a:r>
          </a:p>
          <a:p>
            <a:pPr marL="514350" indent="-514350" algn="just">
              <a:buNone/>
            </a:pPr>
            <a:r>
              <a:rPr lang="id-ID" sz="3200" dirty="0" smtClean="0">
                <a:latin typeface="Times New Roman" pitchFamily="18" charset="0"/>
                <a:cs typeface="Times New Roman" pitchFamily="18" charset="0"/>
              </a:rPr>
              <a:t>	Sebagai bahasa nasional terbukti di dalam sejarah perkembangan bahasa. Bahasa Indonesia mengikat kebinekaan rumpun dan bahasa yang ada dengan mengatasi batas-batas kedaerahan, karena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14</a:t>
            </a:fld>
            <a:endParaRPr lang="id-ID"/>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a:bodyPr>
          <a:lstStyle/>
          <a:p>
            <a:pPr algn="just">
              <a:buNone/>
            </a:pPr>
            <a:r>
              <a:rPr lang="id-ID" sz="3200" dirty="0" smtClean="0">
                <a:latin typeface="Times New Roman" pitchFamily="18" charset="0"/>
                <a:cs typeface="Times New Roman" pitchFamily="18" charset="0"/>
              </a:rPr>
              <a:t>	Bahasa merupakan wahana dan pengungkap kebudayaan nasional</a:t>
            </a:r>
          </a:p>
          <a:p>
            <a:pPr algn="just">
              <a:buNone/>
            </a:pPr>
            <a:r>
              <a:rPr lang="id-ID" sz="3200" dirty="0" smtClean="0">
                <a:latin typeface="Times New Roman" pitchFamily="18" charset="0"/>
                <a:cs typeface="Times New Roman" pitchFamily="18" charset="0"/>
              </a:rPr>
              <a:t>2. Fungsi penanda kepribadian </a:t>
            </a:r>
          </a:p>
          <a:p>
            <a:pPr algn="just">
              <a:buNone/>
            </a:pPr>
            <a:r>
              <a:rPr lang="id-ID" sz="3200" dirty="0" smtClean="0">
                <a:latin typeface="Times New Roman" pitchFamily="18" charset="0"/>
                <a:cs typeface="Times New Roman" pitchFamily="18" charset="0"/>
              </a:rPr>
              <a:t>	Bahasa baku digunakan dalam bahasa  pergau-     lan dengan bangsa lain, karena bahasa baku merupakan identitas bangsa Indonesia. Kalau fungsi ini dijalankan secara luas maka bahasa Indonesia dapat dianggap melaksanakan peranan pentingnya sebagai bahasa nasional yang baku.</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15</a:t>
            </a:fld>
            <a:endParaRPr lang="id-ID"/>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buNone/>
            </a:pPr>
            <a:r>
              <a:rPr lang="id-ID" sz="3200" dirty="0" smtClean="0">
                <a:latin typeface="Times New Roman" pitchFamily="18" charset="0"/>
                <a:cs typeface="Times New Roman" pitchFamily="18" charset="0"/>
              </a:rPr>
              <a:t>3. Fungsi Penambah Wibawa</a:t>
            </a:r>
          </a:p>
          <a:p>
            <a:pPr algn="just">
              <a:buNone/>
            </a:pPr>
            <a:r>
              <a:rPr lang="id-ID" sz="3200" dirty="0" smtClean="0">
                <a:latin typeface="Times New Roman" pitchFamily="18" charset="0"/>
                <a:cs typeface="Times New Roman" pitchFamily="18" charset="0"/>
              </a:rPr>
              <a:t>	Masyarakat yang menggunakan bahasa baku  dengan mahir akan menambahkan wibawa   pada dirinya sendiri. Fungsi yang menyangkut kewibawaan yang tinggi juga terlaksana kalau bahasa Indonesia dapat dipautkan dengan hasil teknologi yang modern dan unsur kebudayaan yang baru.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16</a:t>
            </a:fld>
            <a:endParaRPr lang="id-ID"/>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4. Fungsi sebagai Kerangkaacuan</a:t>
            </a:r>
          </a:p>
          <a:p>
            <a:pPr algn="just">
              <a:buNone/>
            </a:pPr>
            <a:r>
              <a:rPr lang="id-ID" sz="3200" dirty="0" smtClean="0">
                <a:latin typeface="Times New Roman" pitchFamily="18" charset="0"/>
                <a:cs typeface="Times New Roman" pitchFamily="18" charset="0"/>
              </a:rPr>
              <a:t>	Fungsi ini akan terpenuhi jika pembinaan diusahakan pada berbagai bidang seperti: surat-menyurat resmi, bentuk surat keputusan, risalah dan laporan, undangan, iklan, dan pengumuman, serta </a:t>
            </a:r>
            <a:r>
              <a:rPr lang="id-ID" sz="3200" dirty="0" smtClean="0">
                <a:latin typeface="Times New Roman" pitchFamily="18" charset="0"/>
                <a:cs typeface="Times New Roman" pitchFamily="18" charset="0"/>
              </a:rPr>
              <a:t>kata sambutan</a:t>
            </a:r>
            <a:r>
              <a:rPr lang="id-ID" sz="3200" dirty="0" smtClean="0">
                <a:latin typeface="Times New Roman" pitchFamily="18" charset="0"/>
                <a:cs typeface="Times New Roman" pitchFamily="18" charset="0"/>
              </a:rPr>
              <a:t>, ceramah dan pidato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17</a:t>
            </a:fld>
            <a:endParaRPr lang="id-ID"/>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Ciri Bahasa Baku:</a:t>
            </a:r>
          </a:p>
          <a:p>
            <a:pPr marL="514350" indent="-514350" algn="just">
              <a:buAutoNum type="arabicPeriod"/>
            </a:pPr>
            <a:r>
              <a:rPr lang="id-ID" sz="3200" dirty="0" smtClean="0">
                <a:latin typeface="Times New Roman" pitchFamily="18" charset="0"/>
                <a:cs typeface="Times New Roman" pitchFamily="18" charset="0"/>
              </a:rPr>
              <a:t>Tidak dipengaruhi bahasa daerah</a:t>
            </a:r>
          </a:p>
          <a:p>
            <a:pPr marL="514350" indent="-514350" algn="just">
              <a:buNone/>
            </a:pPr>
            <a:r>
              <a:rPr lang="id-ID" sz="3200" dirty="0" smtClean="0">
                <a:latin typeface="Times New Roman" pitchFamily="18" charset="0"/>
                <a:cs typeface="Times New Roman" pitchFamily="18" charset="0"/>
              </a:rPr>
              <a:t>	 ibu			nyokap</a:t>
            </a:r>
          </a:p>
          <a:p>
            <a:pPr marL="514350" indent="-514350" algn="just">
              <a:buNone/>
            </a:pPr>
            <a:r>
              <a:rPr lang="id-ID" sz="3200" dirty="0" smtClean="0">
                <a:latin typeface="Times New Roman" pitchFamily="18" charset="0"/>
                <a:cs typeface="Times New Roman" pitchFamily="18" charset="0"/>
              </a:rPr>
              <a:t>	 saya			gua, aye, awak, ane, aku</a:t>
            </a:r>
          </a:p>
          <a:p>
            <a:pPr marL="514350" indent="-514350" algn="just">
              <a:buNone/>
            </a:pPr>
            <a:r>
              <a:rPr lang="id-ID" sz="3200" dirty="0" smtClean="0">
                <a:latin typeface="Times New Roman" pitchFamily="18" charset="0"/>
                <a:cs typeface="Times New Roman" pitchFamily="18" charset="0"/>
              </a:rPr>
              <a:t>	 bertemu		ketemu</a:t>
            </a:r>
          </a:p>
          <a:p>
            <a:pPr marL="514350" indent="-514350" algn="just">
              <a:buNone/>
            </a:pPr>
            <a:r>
              <a:rPr lang="id-ID" sz="3200" dirty="0" smtClean="0">
                <a:latin typeface="Times New Roman" pitchFamily="18" charset="0"/>
                <a:cs typeface="Times New Roman" pitchFamily="18" charset="0"/>
              </a:rPr>
              <a:t>	 Apakah kamu sudah makan?</a:t>
            </a:r>
          </a:p>
          <a:p>
            <a:pPr marL="514350" indent="-514350" algn="just">
              <a:buNone/>
            </a:pPr>
            <a:r>
              <a:rPr lang="id-ID" sz="3200" dirty="0" smtClean="0">
                <a:latin typeface="Times New Roman" pitchFamily="18" charset="0"/>
                <a:cs typeface="Times New Roman" pitchFamily="18" charset="0"/>
              </a:rPr>
              <a:t>					Apa kau sudah makan?</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18</a:t>
            </a:fld>
            <a:endParaRPr lang="id-ID"/>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2. Tidak dipengaruhi bahasa asing</a:t>
            </a:r>
          </a:p>
          <a:p>
            <a:pPr algn="just">
              <a:buNone/>
            </a:pPr>
            <a:r>
              <a:rPr lang="id-ID" sz="3200" dirty="0" smtClean="0">
                <a:latin typeface="Times New Roman" pitchFamily="18" charset="0"/>
                <a:cs typeface="Times New Roman" pitchFamily="18" charset="0"/>
              </a:rPr>
              <a:t>	    banyak sarjana	banyak sarjana-sarjana</a:t>
            </a:r>
          </a:p>
          <a:p>
            <a:pPr algn="just">
              <a:buNone/>
            </a:pPr>
            <a:r>
              <a:rPr lang="id-ID" sz="3200" dirty="0" smtClean="0">
                <a:latin typeface="Times New Roman" pitchFamily="18" charset="0"/>
                <a:cs typeface="Times New Roman" pitchFamily="18" charset="0"/>
              </a:rPr>
              <a:t>	    Orang yang berbaju putih itu abangku.</a:t>
            </a:r>
          </a:p>
          <a:p>
            <a:pPr algn="just">
              <a:buNone/>
            </a:pPr>
            <a:r>
              <a:rPr lang="id-ID" sz="3200" dirty="0" smtClean="0">
                <a:latin typeface="Times New Roman" pitchFamily="18" charset="0"/>
                <a:cs typeface="Times New Roman" pitchFamily="18" charset="0"/>
              </a:rPr>
              <a:t>	    Orang yang mana berbaju putih itu abangku.</a:t>
            </a:r>
          </a:p>
          <a:p>
            <a:pPr algn="just">
              <a:buNone/>
            </a:pPr>
            <a:r>
              <a:rPr lang="id-ID" sz="3200" dirty="0" smtClean="0">
                <a:latin typeface="Times New Roman" pitchFamily="18" charset="0"/>
                <a:cs typeface="Times New Roman" pitchFamily="18" charset="0"/>
              </a:rPr>
              <a:t>	    itu benar		itu adalah benar</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19</a:t>
            </a:fld>
            <a:endParaRPr lang="id-ID"/>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buNone/>
            </a:pPr>
            <a:r>
              <a:rPr lang="id-ID" dirty="0" smtClean="0"/>
              <a:t>	</a:t>
            </a:r>
            <a:r>
              <a:rPr lang="id-ID" sz="3200" dirty="0" smtClean="0">
                <a:latin typeface="Times New Roman" pitchFamily="18" charset="0"/>
                <a:cs typeface="Times New Roman" pitchFamily="18" charset="0"/>
              </a:rPr>
              <a:t>Dengan sifat dinamis berarti bahasa Indonesia dapat berkembang, terbuka untuk menerima perubahan yang bersistem terutama dibidang kosakata, istilah-istilah, di samping perkem-bangan ragam dan gaya di bidang kalimat dan makna.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a:t>
            </a:fld>
            <a:endParaRPr lang="id-ID"/>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3. Bukan merupakan ragam bahasa percakapan</a:t>
            </a:r>
          </a:p>
          <a:p>
            <a:pPr algn="just">
              <a:buNone/>
            </a:pPr>
            <a:r>
              <a:rPr lang="id-ID" sz="3200" dirty="0" smtClean="0">
                <a:latin typeface="Times New Roman" pitchFamily="18" charset="0"/>
                <a:cs typeface="Times New Roman" pitchFamily="18" charset="0"/>
              </a:rPr>
              <a:t>	  tetapi		tapi</a:t>
            </a:r>
          </a:p>
          <a:p>
            <a:pPr algn="just">
              <a:buNone/>
            </a:pPr>
            <a:r>
              <a:rPr lang="id-ID" sz="3200" dirty="0" smtClean="0">
                <a:latin typeface="Times New Roman" pitchFamily="18" charset="0"/>
                <a:cs typeface="Times New Roman" pitchFamily="18" charset="0"/>
              </a:rPr>
              <a:t>	  tidak		nggak</a:t>
            </a:r>
          </a:p>
          <a:p>
            <a:pPr algn="just">
              <a:buNone/>
            </a:pPr>
            <a:r>
              <a:rPr lang="id-ID" sz="3200" dirty="0" smtClean="0">
                <a:latin typeface="Times New Roman" pitchFamily="18" charset="0"/>
                <a:cs typeface="Times New Roman" pitchFamily="18" charset="0"/>
              </a:rPr>
              <a:t>	  pergi		pigi</a:t>
            </a:r>
          </a:p>
          <a:p>
            <a:pPr algn="just">
              <a:buNone/>
            </a:pPr>
            <a:r>
              <a:rPr lang="id-ID" sz="3200" dirty="0" smtClean="0">
                <a:latin typeface="Times New Roman" pitchFamily="18" charset="0"/>
                <a:cs typeface="Times New Roman" pitchFamily="18" charset="0"/>
              </a:rPr>
              <a:t>	  bagaimana	gimana</a:t>
            </a:r>
          </a:p>
          <a:p>
            <a:pPr algn="just">
              <a:buNone/>
            </a:pPr>
            <a:r>
              <a:rPr lang="id-ID" sz="3200" dirty="0" smtClean="0">
                <a:latin typeface="Times New Roman" pitchFamily="18" charset="0"/>
                <a:cs typeface="Times New Roman" pitchFamily="18" charset="0"/>
              </a:rPr>
              <a:t>	  begini		gini</a:t>
            </a:r>
          </a:p>
          <a:p>
            <a:pPr algn="just">
              <a:buNone/>
            </a:pPr>
            <a:r>
              <a:rPr lang="id-ID" sz="3200" dirty="0" smtClean="0">
                <a:latin typeface="Times New Roman" pitchFamily="18" charset="0"/>
                <a:cs typeface="Times New Roman" pitchFamily="18" charset="0"/>
              </a:rPr>
              <a:t>	  begitu		gitu</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20</a:t>
            </a:fld>
            <a:endParaRPr lang="id-ID"/>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4. Pemakaian imbuhan secara eksplisit</a:t>
            </a:r>
          </a:p>
          <a:p>
            <a:pPr algn="just">
              <a:buNone/>
            </a:pPr>
            <a:r>
              <a:rPr lang="id-ID" sz="3200" dirty="0" smtClean="0">
                <a:latin typeface="Times New Roman" pitchFamily="18" charset="0"/>
                <a:cs typeface="Times New Roman" pitchFamily="18" charset="0"/>
              </a:rPr>
              <a:t>	    Ia bekerja keras		Ia kerja keras</a:t>
            </a:r>
          </a:p>
          <a:p>
            <a:pPr algn="just">
              <a:buNone/>
            </a:pPr>
            <a:r>
              <a:rPr lang="id-ID" sz="3200" dirty="0" smtClean="0">
                <a:latin typeface="Times New Roman" pitchFamily="18" charset="0"/>
                <a:cs typeface="Times New Roman" pitchFamily="18" charset="0"/>
              </a:rPr>
              <a:t>	    Ia terus tertawa		Ia terus ketawa</a:t>
            </a:r>
          </a:p>
          <a:p>
            <a:pPr algn="just">
              <a:buNone/>
            </a:pPr>
            <a:r>
              <a:rPr lang="id-ID" sz="3200" dirty="0" smtClean="0">
                <a:latin typeface="Times New Roman" pitchFamily="18" charset="0"/>
                <a:cs typeface="Times New Roman" pitchFamily="18" charset="0"/>
              </a:rPr>
              <a:t>	    Itu rumah paman Si Amat.</a:t>
            </a:r>
          </a:p>
          <a:p>
            <a:pPr algn="just">
              <a:buNone/>
            </a:pPr>
            <a:r>
              <a:rPr lang="id-ID" sz="3200" dirty="0" smtClean="0">
                <a:latin typeface="Times New Roman" pitchFamily="18" charset="0"/>
                <a:cs typeface="Times New Roman" pitchFamily="18" charset="0"/>
              </a:rPr>
              <a:t>				Itu rumahnya paman si Amat.</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21</a:t>
            </a:fld>
            <a:endParaRPr lang="id-ID"/>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5. Pemakaian kata yang sesuai dengan konteks  </a:t>
            </a:r>
          </a:p>
          <a:p>
            <a:pPr algn="just">
              <a:buNone/>
            </a:pPr>
            <a:r>
              <a:rPr lang="id-ID" sz="3200" dirty="0" smtClean="0">
                <a:latin typeface="Times New Roman" pitchFamily="18" charset="0"/>
                <a:cs typeface="Times New Roman" pitchFamily="18" charset="0"/>
              </a:rPr>
              <a:t>	    kalimat</a:t>
            </a:r>
          </a:p>
          <a:p>
            <a:pPr algn="just">
              <a:buNone/>
            </a:pPr>
            <a:r>
              <a:rPr lang="id-ID" sz="3200" dirty="0" smtClean="0">
                <a:latin typeface="Times New Roman" pitchFamily="18" charset="0"/>
                <a:cs typeface="Times New Roman" pitchFamily="18" charset="0"/>
              </a:rPr>
              <a:t>	    lebih besar daripada	lebih besar dari</a:t>
            </a:r>
          </a:p>
          <a:p>
            <a:pPr algn="just">
              <a:buNone/>
            </a:pPr>
            <a:r>
              <a:rPr lang="id-ID" sz="3200" dirty="0" smtClean="0">
                <a:latin typeface="Times New Roman" pitchFamily="18" charset="0"/>
                <a:cs typeface="Times New Roman" pitchFamily="18" charset="0"/>
              </a:rPr>
              <a:t>	    terlalu kecil			kekecilan</a:t>
            </a:r>
          </a:p>
          <a:p>
            <a:pPr algn="just">
              <a:buNone/>
            </a:pPr>
            <a:r>
              <a:rPr lang="id-ID" sz="3200" dirty="0" smtClean="0">
                <a:latin typeface="Times New Roman" pitchFamily="18" charset="0"/>
                <a:cs typeface="Times New Roman" pitchFamily="18" charset="0"/>
              </a:rPr>
              <a:t>	    hari ini			ini hari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22</a:t>
            </a:fld>
            <a:endParaRPr lang="id-ID"/>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algn="just">
              <a:buNone/>
            </a:pPr>
            <a:r>
              <a:rPr lang="id-ID" sz="3200" dirty="0" smtClean="0">
                <a:latin typeface="Times New Roman" pitchFamily="18" charset="0"/>
                <a:cs typeface="Times New Roman" pitchFamily="18" charset="0"/>
              </a:rPr>
              <a:t>	6. Tidak rancu</a:t>
            </a:r>
          </a:p>
          <a:p>
            <a:pPr algn="just">
              <a:buNone/>
            </a:pPr>
            <a:r>
              <a:rPr lang="id-ID" sz="3200" dirty="0" smtClean="0">
                <a:latin typeface="Times New Roman" pitchFamily="18" charset="0"/>
                <a:cs typeface="Times New Roman" pitchFamily="18" charset="0"/>
              </a:rPr>
              <a:t>	     berkali-kali			berulangkali</a:t>
            </a:r>
          </a:p>
          <a:p>
            <a:pPr algn="just">
              <a:buNone/>
            </a:pPr>
            <a:r>
              <a:rPr lang="id-ID" sz="3200" dirty="0" smtClean="0">
                <a:latin typeface="Times New Roman" pitchFamily="18" charset="0"/>
                <a:cs typeface="Times New Roman" pitchFamily="18" charset="0"/>
              </a:rPr>
              <a:t>	     berulang-ulang</a:t>
            </a:r>
          </a:p>
          <a:p>
            <a:pPr algn="just">
              <a:buNone/>
            </a:pPr>
            <a:r>
              <a:rPr lang="id-ID" sz="3200" dirty="0" smtClean="0">
                <a:latin typeface="Times New Roman" pitchFamily="18" charset="0"/>
                <a:cs typeface="Times New Roman" pitchFamily="18" charset="0"/>
              </a:rPr>
              <a:t>	     mengesampingkan</a:t>
            </a:r>
          </a:p>
          <a:p>
            <a:pPr algn="just">
              <a:buNone/>
            </a:pPr>
            <a:r>
              <a:rPr lang="id-ID" sz="3200" dirty="0" smtClean="0">
                <a:latin typeface="Times New Roman" pitchFamily="18" charset="0"/>
                <a:cs typeface="Times New Roman" pitchFamily="18" charset="0"/>
              </a:rPr>
              <a:t>        menyampingkan	         mengenyampingkan</a:t>
            </a:r>
          </a:p>
          <a:p>
            <a:pPr algn="just">
              <a:buNone/>
            </a:pPr>
            <a:r>
              <a:rPr lang="id-ID" sz="3200" dirty="0" smtClean="0">
                <a:latin typeface="Times New Roman" pitchFamily="18" charset="0"/>
                <a:cs typeface="Times New Roman" pitchFamily="18" charset="0"/>
              </a:rPr>
              <a:t>        Di sekolahku diadakan pesta.</a:t>
            </a:r>
          </a:p>
          <a:p>
            <a:pPr algn="just">
              <a:buNone/>
            </a:pPr>
            <a:r>
              <a:rPr lang="id-ID" sz="3200" dirty="0" smtClean="0">
                <a:latin typeface="Times New Roman" pitchFamily="18" charset="0"/>
                <a:cs typeface="Times New Roman" pitchFamily="18" charset="0"/>
              </a:rPr>
              <a:t>			Di sekolahku mengadakan pesta.</a:t>
            </a:r>
          </a:p>
          <a:p>
            <a:pPr algn="just">
              <a:buNone/>
            </a:pPr>
            <a:r>
              <a:rPr lang="id-ID" sz="3200" dirty="0" smtClean="0">
                <a:latin typeface="Times New Roman" pitchFamily="18" charset="0"/>
                <a:cs typeface="Times New Roman" pitchFamily="18" charset="0"/>
              </a:rPr>
              <a:t>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23</a:t>
            </a:fld>
            <a:endParaRPr lang="id-ID"/>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7. Tidak pleonasme</a:t>
            </a:r>
          </a:p>
          <a:p>
            <a:pPr algn="just">
              <a:buNone/>
            </a:pPr>
            <a:r>
              <a:rPr lang="id-ID" sz="3200" dirty="0" smtClean="0">
                <a:latin typeface="Times New Roman" pitchFamily="18" charset="0"/>
                <a:cs typeface="Times New Roman" pitchFamily="18" charset="0"/>
              </a:rPr>
              <a:t>	    para tamu atau tamu-tamu </a:t>
            </a:r>
          </a:p>
          <a:p>
            <a:pPr algn="just">
              <a:buNone/>
            </a:pPr>
            <a:r>
              <a:rPr lang="id-ID" sz="3200" dirty="0" smtClean="0">
                <a:latin typeface="Times New Roman" pitchFamily="18" charset="0"/>
                <a:cs typeface="Times New Roman" pitchFamily="18" charset="0"/>
              </a:rPr>
              <a:t>						para tamu-tamu</a:t>
            </a:r>
          </a:p>
          <a:p>
            <a:pPr algn="just">
              <a:buNone/>
            </a:pPr>
            <a:r>
              <a:rPr lang="id-ID" sz="3200" dirty="0" smtClean="0">
                <a:latin typeface="Times New Roman" pitchFamily="18" charset="0"/>
                <a:cs typeface="Times New Roman" pitchFamily="18" charset="0"/>
              </a:rPr>
              <a:t>	    hadirin			para hadirin</a:t>
            </a:r>
          </a:p>
          <a:p>
            <a:pPr algn="just">
              <a:buNone/>
            </a:pPr>
            <a:r>
              <a:rPr lang="id-ID" sz="3200" dirty="0" smtClean="0">
                <a:latin typeface="Times New Roman" pitchFamily="18" charset="0"/>
                <a:cs typeface="Times New Roman" pitchFamily="18" charset="0"/>
              </a:rPr>
              <a:t>	    Kami sudah hadir.   </a:t>
            </a:r>
          </a:p>
          <a:p>
            <a:pPr algn="just">
              <a:buNone/>
            </a:pPr>
            <a:r>
              <a:rPr lang="id-ID" sz="3200" dirty="0" smtClean="0">
                <a:latin typeface="Times New Roman" pitchFamily="18" charset="0"/>
                <a:cs typeface="Times New Roman" pitchFamily="18" charset="0"/>
              </a:rPr>
              <a:t>                                      Kami semua sudah hadir.</a:t>
            </a:r>
          </a:p>
          <a:p>
            <a:pPr algn="just">
              <a:buNone/>
            </a:pP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a:xfrm>
            <a:off x="7929586" y="6072206"/>
            <a:ext cx="762000" cy="365125"/>
          </a:xfrm>
        </p:spPr>
        <p:txBody>
          <a:bodyPr/>
          <a:lstStyle/>
          <a:p>
            <a:fld id="{69D3459A-308A-42E5-BECB-09396A4EE8CE}" type="slidenum">
              <a:rPr lang="id-ID" smtClean="0"/>
              <a:pPr/>
              <a:t>24</a:t>
            </a:fld>
            <a:endParaRPr lang="id-ID"/>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8. Tidak hiperkorek</a:t>
            </a:r>
          </a:p>
          <a:p>
            <a:pPr algn="just">
              <a:buNone/>
            </a:pPr>
            <a:r>
              <a:rPr lang="id-ID" sz="3200" dirty="0" smtClean="0">
                <a:latin typeface="Times New Roman" pitchFamily="18" charset="0"/>
                <a:cs typeface="Times New Roman" pitchFamily="18" charset="0"/>
              </a:rPr>
              <a:t>	  syukur			sukur</a:t>
            </a:r>
          </a:p>
          <a:p>
            <a:pPr algn="just">
              <a:buNone/>
            </a:pPr>
            <a:r>
              <a:rPr lang="id-ID" sz="3200" dirty="0" smtClean="0">
                <a:latin typeface="Times New Roman" pitchFamily="18" charset="0"/>
                <a:cs typeface="Times New Roman" pitchFamily="18" charset="0"/>
              </a:rPr>
              <a:t>	  akhir 			ahir</a:t>
            </a:r>
          </a:p>
          <a:p>
            <a:pPr algn="just">
              <a:buNone/>
            </a:pPr>
            <a:r>
              <a:rPr lang="id-ID" sz="3200" dirty="0" smtClean="0">
                <a:latin typeface="Times New Roman" pitchFamily="18" charset="0"/>
                <a:cs typeface="Times New Roman" pitchFamily="18" charset="0"/>
              </a:rPr>
              <a:t>	  zaman			jaman</a:t>
            </a:r>
          </a:p>
          <a:p>
            <a:pPr algn="just">
              <a:buNone/>
            </a:pPr>
            <a:r>
              <a:rPr lang="id-ID" sz="3200" dirty="0" smtClean="0">
                <a:latin typeface="Times New Roman" pitchFamily="18" charset="0"/>
                <a:cs typeface="Times New Roman" pitchFamily="18" charset="0"/>
              </a:rPr>
              <a:t>	  pantang			fantang</a:t>
            </a:r>
          </a:p>
          <a:p>
            <a:pPr algn="just">
              <a:buNone/>
            </a:pPr>
            <a:r>
              <a:rPr lang="id-ID" sz="3200" dirty="0" smtClean="0">
                <a:latin typeface="Times New Roman" pitchFamily="18" charset="0"/>
                <a:cs typeface="Times New Roman" pitchFamily="18" charset="0"/>
              </a:rPr>
              <a:t>     ijazah			ijajah</a:t>
            </a:r>
          </a:p>
          <a:p>
            <a:pPr algn="just">
              <a:buNone/>
            </a:pPr>
            <a:r>
              <a:rPr lang="id-ID" sz="3200" dirty="0" smtClean="0">
                <a:latin typeface="Times New Roman" pitchFamily="18" charset="0"/>
                <a:cs typeface="Times New Roman" pitchFamily="18" charset="0"/>
              </a:rPr>
              <a:t>	  efektif			efektip</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25</a:t>
            </a:fld>
            <a:endParaRPr lang="id-ID"/>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Bahasa baku dapat difungsikan dalam:</a:t>
            </a:r>
          </a:p>
          <a:p>
            <a:pPr marL="514350" indent="-514350" algn="just">
              <a:buAutoNum type="arabicPeriod"/>
            </a:pPr>
            <a:r>
              <a:rPr lang="id-ID" sz="3200" dirty="0" smtClean="0">
                <a:latin typeface="Times New Roman" pitchFamily="18" charset="0"/>
                <a:cs typeface="Times New Roman" pitchFamily="18" charset="0"/>
              </a:rPr>
              <a:t>Komunikasi resmi</a:t>
            </a:r>
          </a:p>
          <a:p>
            <a:pPr marL="514350" indent="-514350" algn="just">
              <a:buAutoNum type="arabicPeriod"/>
            </a:pPr>
            <a:r>
              <a:rPr lang="id-ID" sz="3200" dirty="0" smtClean="0">
                <a:latin typeface="Times New Roman" pitchFamily="18" charset="0"/>
                <a:cs typeface="Times New Roman" pitchFamily="18" charset="0"/>
              </a:rPr>
              <a:t>Wacana teknis</a:t>
            </a:r>
          </a:p>
          <a:p>
            <a:pPr marL="514350" indent="-514350" algn="just">
              <a:buAutoNum type="arabicPeriod"/>
            </a:pPr>
            <a:r>
              <a:rPr lang="id-ID" sz="3200" dirty="0" smtClean="0">
                <a:latin typeface="Times New Roman" pitchFamily="18" charset="0"/>
                <a:cs typeface="Times New Roman" pitchFamily="18" charset="0"/>
              </a:rPr>
              <a:t>Dalam pembicaraan umum</a:t>
            </a:r>
          </a:p>
          <a:p>
            <a:pPr marL="514350" indent="-514350" algn="just">
              <a:buAutoNum type="arabicPeriod"/>
            </a:pPr>
            <a:r>
              <a:rPr lang="id-ID" sz="3200" dirty="0" smtClean="0">
                <a:latin typeface="Times New Roman" pitchFamily="18" charset="0"/>
                <a:cs typeface="Times New Roman" pitchFamily="18" charset="0"/>
              </a:rPr>
              <a:t>Pembicaraan dengan orang yang dihormati atau yang lebih tua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26</a:t>
            </a:fld>
            <a:endParaRPr lang="id-ID"/>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Bahasa Indonesia yang baik dan benar</a:t>
            </a:r>
          </a:p>
          <a:p>
            <a:pPr algn="just">
              <a:buNone/>
            </a:pPr>
            <a:r>
              <a:rPr lang="id-ID" sz="3200" dirty="0" smtClean="0">
                <a:latin typeface="Times New Roman" pitchFamily="18" charset="0"/>
                <a:cs typeface="Times New Roman" pitchFamily="18" charset="0"/>
              </a:rPr>
              <a:t>	Kriteria bahasa Indonesia yang baik dan benar tidak jauh berbeda dengan bahasa baku atau standar.</a:t>
            </a:r>
          </a:p>
          <a:p>
            <a:pPr algn="just">
              <a:buNone/>
            </a:pPr>
            <a:r>
              <a:rPr lang="id-ID" sz="3200" dirty="0" smtClean="0">
                <a:latin typeface="Times New Roman" pitchFamily="18" charset="0"/>
                <a:cs typeface="Times New Roman" pitchFamily="18" charset="0"/>
              </a:rPr>
              <a:t>	Kebakuan suatu kata sudah menunjukkan masalah benar, masalah baik tidak sampai kepada sifat kebakuan bahasa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27</a:t>
            </a:fld>
            <a:endParaRPr lang="id-ID"/>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buNone/>
            </a:pPr>
            <a:r>
              <a:rPr lang="id-ID" sz="3200" dirty="0" smtClean="0">
                <a:latin typeface="Times New Roman" pitchFamily="18" charset="0"/>
                <a:cs typeface="Times New Roman" pitchFamily="18" charset="0"/>
              </a:rPr>
              <a:t>  Pengertian benar diarahkan kepada segi kaidah bahasa. Suatu kalimat atau suatu pembentukan kata dianggap benar apabila bentuk itu mematuhi kaidah-kaidah yang berlaku.</a:t>
            </a:r>
          </a:p>
          <a:p>
            <a:pPr algn="just">
              <a:buNone/>
            </a:pPr>
            <a:endParaRPr lang="id-ID" sz="3200" dirty="0" smtClean="0">
              <a:latin typeface="Times New Roman" pitchFamily="18" charset="0"/>
              <a:cs typeface="Times New Roman" pitchFamily="18" charset="0"/>
            </a:endParaRPr>
          </a:p>
          <a:p>
            <a:pPr algn="just">
              <a:buNone/>
            </a:pPr>
            <a:r>
              <a:rPr lang="id-ID" sz="3200" dirty="0" smtClean="0">
                <a:latin typeface="Times New Roman" pitchFamily="18" charset="0"/>
                <a:cs typeface="Times New Roman" pitchFamily="18" charset="0"/>
              </a:rPr>
              <a:t>	Kuda makan rumput di lapangan bola. </a:t>
            </a:r>
            <a:endParaRPr lang="id-ID" sz="3200" dirty="0" smtClean="0">
              <a:latin typeface="Times New Roman" pitchFamily="18" charset="0"/>
              <a:cs typeface="Times New Roman" pitchFamily="18" charset="0"/>
            </a:endParaRPr>
          </a:p>
          <a:p>
            <a:pPr algn="just">
              <a:buNone/>
            </a:pPr>
            <a:endParaRPr lang="id-ID" sz="3200" dirty="0" smtClean="0">
              <a:latin typeface="Times New Roman" pitchFamily="18" charset="0"/>
              <a:cs typeface="Times New Roman" pitchFamily="18" charset="0"/>
            </a:endParaRPr>
          </a:p>
          <a:p>
            <a:pPr algn="just">
              <a:buNone/>
            </a:pPr>
            <a:r>
              <a:rPr lang="id-ID" sz="3200" dirty="0" smtClean="0">
                <a:latin typeface="Times New Roman" pitchFamily="18" charset="0"/>
                <a:cs typeface="Times New Roman" pitchFamily="18" charset="0"/>
              </a:rPr>
              <a:t>	Kalimat ini benar karena memenuhi kaidah suatu kalimat secara struktur, ada subjek, predikat, objek, dan </a:t>
            </a:r>
            <a:r>
              <a:rPr lang="id-ID" sz="3200" i="1" dirty="0" smtClean="0">
                <a:latin typeface="Times New Roman" pitchFamily="18" charset="0"/>
                <a:cs typeface="Times New Roman" pitchFamily="18" charset="0"/>
              </a:rPr>
              <a:t>mempunyai makna</a:t>
            </a:r>
            <a:endParaRPr lang="id-ID" sz="32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28</a:t>
            </a:fld>
            <a:endParaRPr lang="id-ID"/>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a:t>
            </a:r>
            <a:endParaRPr lang="id-ID" sz="3200" dirty="0" smtClean="0">
              <a:latin typeface="Times New Roman" pitchFamily="18" charset="0"/>
              <a:cs typeface="Times New Roman" pitchFamily="18" charset="0"/>
            </a:endParaRPr>
          </a:p>
          <a:p>
            <a:pPr algn="just">
              <a:buNone/>
            </a:pPr>
            <a:r>
              <a:rPr lang="id-ID" sz="3200" dirty="0">
                <a:latin typeface="Times New Roman" pitchFamily="18" charset="0"/>
                <a:cs typeface="Times New Roman" pitchFamily="18" charset="0"/>
              </a:rPr>
              <a:t>	</a:t>
            </a:r>
            <a:r>
              <a:rPr lang="id-ID" sz="3200" dirty="0" smtClean="0">
                <a:latin typeface="Times New Roman" pitchFamily="18" charset="0"/>
                <a:cs typeface="Times New Roman" pitchFamily="18" charset="0"/>
              </a:rPr>
              <a:t>	</a:t>
            </a:r>
            <a:r>
              <a:rPr lang="id-ID" sz="3200" dirty="0" smtClean="0">
                <a:latin typeface="Times New Roman" pitchFamily="18" charset="0"/>
                <a:cs typeface="Times New Roman" pitchFamily="18" charset="0"/>
              </a:rPr>
              <a:t>Rumput </a:t>
            </a:r>
            <a:r>
              <a:rPr lang="id-ID" sz="3200" dirty="0" smtClean="0">
                <a:latin typeface="Times New Roman" pitchFamily="18" charset="0"/>
                <a:cs typeface="Times New Roman" pitchFamily="18" charset="0"/>
              </a:rPr>
              <a:t>makan kuda di lapangan bola.</a:t>
            </a:r>
          </a:p>
          <a:p>
            <a:pPr algn="just">
              <a:buNone/>
            </a:pPr>
            <a:endParaRPr lang="id-ID" sz="3200" dirty="0" smtClean="0">
              <a:latin typeface="Times New Roman" pitchFamily="18" charset="0"/>
              <a:cs typeface="Times New Roman" pitchFamily="18" charset="0"/>
            </a:endParaRPr>
          </a:p>
          <a:p>
            <a:pPr algn="just">
              <a:buNone/>
            </a:pPr>
            <a:r>
              <a:rPr lang="id-ID" sz="3200" dirty="0" smtClean="0">
                <a:latin typeface="Times New Roman" pitchFamily="18" charset="0"/>
                <a:cs typeface="Times New Roman" pitchFamily="18" charset="0"/>
              </a:rPr>
              <a:t>	Kalimat ini benar menurut struktur  karena semua unsur kalimat ada, tetapi dari segi makna tidak mendukung </a:t>
            </a:r>
            <a:r>
              <a:rPr lang="id-ID" sz="3200" i="1" dirty="0" smtClean="0">
                <a:latin typeface="Times New Roman" pitchFamily="18" charset="0"/>
                <a:cs typeface="Times New Roman" pitchFamily="18" charset="0"/>
              </a:rPr>
              <a:t>makna yang baik.</a:t>
            </a:r>
          </a:p>
          <a:p>
            <a:pPr algn="just">
              <a:buNone/>
            </a:pPr>
            <a:r>
              <a:rPr lang="id-ID" sz="3200" i="1" dirty="0" smtClean="0">
                <a:latin typeface="Times New Roman" pitchFamily="18" charset="0"/>
                <a:cs typeface="Times New Roman" pitchFamily="18" charset="0"/>
              </a:rPr>
              <a:t>		</a:t>
            </a:r>
            <a:endParaRPr lang="id-ID" sz="32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29</a:t>
            </a:fld>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Y.S. Badudu mengatakan: bahasa baku adalah bahasa pokok, bahasa utama, bahasa standar, yaitu bahasa yang tunduk pada ketetapan yang dibuat dan disepakati bersama mengenai ejaan, tatabahasa, kosakata, dan istilah.</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a:t>
            </a:fld>
            <a:endParaRPr lang="id-ID"/>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buNone/>
            </a:pPr>
            <a:r>
              <a:rPr lang="id-ID" sz="3200" dirty="0" smtClean="0">
                <a:latin typeface="Times New Roman" pitchFamily="18" charset="0"/>
                <a:cs typeface="Times New Roman" pitchFamily="18" charset="0"/>
              </a:rPr>
              <a:t>	Kata dan istilah serapan</a:t>
            </a:r>
          </a:p>
          <a:p>
            <a:pPr algn="just">
              <a:buNone/>
            </a:pPr>
            <a:r>
              <a:rPr lang="id-ID" sz="3200" dirty="0" smtClean="0">
                <a:latin typeface="Times New Roman" pitchFamily="18" charset="0"/>
                <a:cs typeface="Times New Roman" pitchFamily="18" charset="0"/>
              </a:rPr>
              <a:t>	Banyak kosakata dari bahasa asing dan daerah diambil alih menjadi bahasa serapan, kemudian kata itu dinaturalisasikan menjadi kata bahasa Indonesia.</a:t>
            </a:r>
          </a:p>
          <a:p>
            <a:pPr algn="just">
              <a:buNone/>
            </a:pPr>
            <a:r>
              <a:rPr lang="id-ID" sz="3200" dirty="0" smtClean="0">
                <a:latin typeface="Times New Roman" pitchFamily="18" charset="0"/>
                <a:cs typeface="Times New Roman" pitchFamily="18" charset="0"/>
              </a:rPr>
              <a:t>	contoh: reformasi, transparansi, provokator,dll.</a:t>
            </a:r>
          </a:p>
          <a:p>
            <a:pPr algn="just">
              <a:buNone/>
            </a:pPr>
            <a:r>
              <a:rPr lang="id-ID" sz="3200" dirty="0" smtClean="0">
                <a:latin typeface="Times New Roman" pitchFamily="18" charset="0"/>
                <a:cs typeface="Times New Roman" pitchFamily="18" charset="0"/>
              </a:rPr>
              <a:t>	Melalui proses naturalisasi kata-kata itu tidak lagi disebut kata-kata asing, karena bunyi dan ejaannya disesuaikan dengan bunyi bahasa Indonesia.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30</a:t>
            </a:fld>
            <a:endParaRPr lang="id-ID"/>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algn="just">
              <a:buNone/>
            </a:pPr>
            <a:r>
              <a:rPr lang="id-ID" dirty="0" smtClean="0"/>
              <a:t>	</a:t>
            </a:r>
            <a:r>
              <a:rPr lang="id-ID" sz="3200" dirty="0" smtClean="0">
                <a:latin typeface="Times New Roman" pitchFamily="18" charset="0"/>
                <a:cs typeface="Times New Roman" pitchFamily="18" charset="0"/>
              </a:rPr>
              <a:t>Cara dan kaidah kata-kata asing</a:t>
            </a:r>
          </a:p>
          <a:p>
            <a:pPr marL="514350" indent="-514350" algn="just">
              <a:buAutoNum type="arabicPeriod"/>
            </a:pPr>
            <a:r>
              <a:rPr lang="id-ID" sz="3200" dirty="0" smtClean="0">
                <a:latin typeface="Times New Roman" pitchFamily="18" charset="0"/>
                <a:cs typeface="Times New Roman" pitchFamily="18" charset="0"/>
              </a:rPr>
              <a:t>Cara adopsi: pemakai bahasa mengambil bentuk dan makna asing itu secara keseluruhan, seperti super market, plaza, mall, crane, dll.</a:t>
            </a:r>
          </a:p>
          <a:p>
            <a:pPr marL="514350" indent="-514350" algn="just">
              <a:buAutoNum type="arabicPeriod"/>
            </a:pPr>
            <a:r>
              <a:rPr lang="id-ID" sz="3200" dirty="0" smtClean="0">
                <a:latin typeface="Times New Roman" pitchFamily="18" charset="0"/>
                <a:cs typeface="Times New Roman" pitchFamily="18" charset="0"/>
              </a:rPr>
              <a:t>Cara adaptasi: pemakai bahasa hanya mengambil makna asing itu, sedangkan ejaan dan cara penulisannya disesuaikan dengan ejaan bahasa Indonesia, seperti maksimal, dll.</a:t>
            </a:r>
            <a:endParaRPr lang="id-ID" dirty="0"/>
          </a:p>
        </p:txBody>
      </p:sp>
      <p:sp>
        <p:nvSpPr>
          <p:cNvPr id="4" name="Slide Number Placeholder 3"/>
          <p:cNvSpPr>
            <a:spLocks noGrp="1"/>
          </p:cNvSpPr>
          <p:nvPr>
            <p:ph type="sldNum" sz="quarter" idx="12"/>
          </p:nvPr>
        </p:nvSpPr>
        <p:spPr/>
        <p:txBody>
          <a:bodyPr/>
          <a:lstStyle/>
          <a:p>
            <a:fld id="{69D3459A-308A-42E5-BECB-09396A4EE8CE}" type="slidenum">
              <a:rPr lang="id-ID" smtClean="0"/>
              <a:pPr/>
              <a:t>31</a:t>
            </a:fld>
            <a:endParaRPr lang="id-ID"/>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514350" indent="-514350" algn="just">
              <a:buNone/>
            </a:pPr>
            <a:r>
              <a:rPr lang="id-ID" sz="3200" dirty="0" smtClean="0">
                <a:latin typeface="Times New Roman" pitchFamily="18" charset="0"/>
                <a:cs typeface="Times New Roman" pitchFamily="18" charset="0"/>
              </a:rPr>
              <a:t>3. Cara penerjemahan: apabila pemakai bahasa mengambil konsep yang terkandung dalam bahasa asing itu, kemudian kata tersebut dicarikan padanannya dalam bahasa Indonesia, seperti overlap (tumpang tindih), pilot project (proyek rintisan), try out (uji coba)</a:t>
            </a:r>
          </a:p>
          <a:p>
            <a:pPr algn="just">
              <a:buNone/>
            </a:pP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32</a:t>
            </a:fld>
            <a:endParaRPr lang="id-ID"/>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just">
              <a:buNone/>
            </a:pPr>
            <a:r>
              <a:rPr lang="id-ID" sz="3200" dirty="0" smtClean="0">
                <a:latin typeface="Times New Roman" pitchFamily="18" charset="0"/>
                <a:cs typeface="Times New Roman" pitchFamily="18" charset="0"/>
              </a:rPr>
              <a:t>4. Cara kreasi: pemakai bahasa hanya 	mengambil konsep dasar yang ada pada 	sumbernya. Kemudian ia mencari 	padanannya dalam bahasa Indonesia 	meskipun sekilas mirip dengan 	penerjemahan, namun cara ini memiliki 	perbedaan, seperti efektif (berhasil guna), 	spare parts (suku cadang)</a:t>
            </a:r>
          </a:p>
          <a:p>
            <a:pPr algn="just">
              <a:buNone/>
            </a:pPr>
            <a:endParaRPr lang="id-ID"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33</a:t>
            </a:fld>
            <a:endParaRPr lang="id-ID"/>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Cara adaptasi merupakan cara penyerapan bahasa asing yang memang agak rumit dibandingkan dengan cara-cara lainnya. Untuk memelihara keseragaman pengadaptasiannya, pemerintah mengeluarkan Pedoman Umum Pembentukan Istilah.</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34</a:t>
            </a:fld>
            <a:endParaRPr lang="id-ID"/>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buNone/>
            </a:pPr>
            <a:r>
              <a:rPr lang="id-ID" sz="3200" dirty="0" smtClean="0">
                <a:latin typeface="Times New Roman" pitchFamily="18" charset="0"/>
                <a:cs typeface="Times New Roman" pitchFamily="18" charset="0"/>
              </a:rPr>
              <a:t>	Secara garis besar, pengadaptasian kata-kata asing sebagai berikut:</a:t>
            </a:r>
          </a:p>
          <a:p>
            <a:pPr marL="514350" indent="-514350" algn="just">
              <a:buAutoNum type="arabicPeriod"/>
            </a:pPr>
            <a:r>
              <a:rPr lang="id-ID" sz="3200" dirty="0" smtClean="0">
                <a:latin typeface="Times New Roman" pitchFamily="18" charset="0"/>
                <a:cs typeface="Times New Roman" pitchFamily="18" charset="0"/>
              </a:rPr>
              <a:t>Satu bunyi dilambangkan dengan satu huruf, terkecuali untuk bunyi ng, sy, kh, dan ny yang diwakili oleh dua huruf.</a:t>
            </a:r>
          </a:p>
          <a:p>
            <a:pPr marL="514350" indent="-514350" algn="just">
              <a:buNone/>
            </a:pPr>
            <a:r>
              <a:rPr lang="id-ID" sz="3200" dirty="0" smtClean="0">
                <a:latin typeface="Times New Roman" pitchFamily="18" charset="0"/>
                <a:cs typeface="Times New Roman" pitchFamily="18" charset="0"/>
              </a:rPr>
              <a:t>     Contoh: foto bukan photo, tema bukan thema</a:t>
            </a:r>
          </a:p>
          <a:p>
            <a:pPr marL="514350" indent="-514350" algn="just">
              <a:buAutoNum type="arabicPeriod" startAt="2"/>
            </a:pPr>
            <a:r>
              <a:rPr lang="id-ID" sz="3200" dirty="0" smtClean="0">
                <a:latin typeface="Times New Roman" pitchFamily="18" charset="0"/>
                <a:cs typeface="Times New Roman" pitchFamily="18" charset="0"/>
              </a:rPr>
              <a:t>Penulisan kata serapan harus sesuai dengan cara pengucapan yang berlaku dalam bahasa Indonesia. </a:t>
            </a:r>
          </a:p>
          <a:p>
            <a:pPr marL="514350" indent="-514350" algn="just">
              <a:buNone/>
            </a:pPr>
            <a:r>
              <a:rPr lang="id-ID" sz="3200" dirty="0" smtClean="0">
                <a:latin typeface="Times New Roman" pitchFamily="18" charset="0"/>
                <a:cs typeface="Times New Roman" pitchFamily="18" charset="0"/>
              </a:rPr>
              <a:t>     Contoh: cek bukan chek, taksi bukan taxi</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35</a:t>
            </a:fld>
            <a:endParaRPr lang="id-ID"/>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907542" lvl="1" indent="-514350" algn="just">
              <a:buNone/>
            </a:pPr>
            <a:r>
              <a:rPr lang="id-ID" sz="3200" dirty="0" smtClean="0">
                <a:latin typeface="Times New Roman" pitchFamily="18" charset="0"/>
                <a:cs typeface="Times New Roman" pitchFamily="18" charset="0"/>
              </a:rPr>
              <a:t>3. Penulisan diusahakan untuk tidak jauh ber-</a:t>
            </a:r>
          </a:p>
          <a:p>
            <a:pPr marL="907542" lvl="1" indent="-514350" algn="just">
              <a:buNone/>
            </a:pPr>
            <a:r>
              <a:rPr lang="id-ID" sz="3200" dirty="0" smtClean="0">
                <a:latin typeface="Times New Roman" pitchFamily="18" charset="0"/>
                <a:cs typeface="Times New Roman" pitchFamily="18" charset="0"/>
              </a:rPr>
              <a:t>    beda dengan kata aslinya</a:t>
            </a:r>
          </a:p>
          <a:p>
            <a:pPr marL="907542" lvl="1" indent="-514350" algn="just">
              <a:buNone/>
            </a:pPr>
            <a:r>
              <a:rPr lang="id-ID" sz="3200" dirty="0" smtClean="0">
                <a:latin typeface="Times New Roman" pitchFamily="18" charset="0"/>
                <a:cs typeface="Times New Roman" pitchFamily="18" charset="0"/>
              </a:rPr>
              <a:t>    Contoh: sistem bukan sistim, frekuensi bukan frekwensi, kuitansi bukan kwitansi</a:t>
            </a:r>
          </a:p>
          <a:p>
            <a:pPr marL="907542" lvl="1" indent="-514350" algn="just">
              <a:buNone/>
            </a:pPr>
            <a:r>
              <a:rPr lang="id-ID" sz="3200" dirty="0" smtClean="0">
                <a:latin typeface="Times New Roman" pitchFamily="18" charset="0"/>
                <a:cs typeface="Times New Roman" pitchFamily="18" charset="0"/>
              </a:rPr>
              <a:t>	systeem: dari bahasa Belanda</a:t>
            </a:r>
          </a:p>
          <a:p>
            <a:pPr marL="907542" lvl="1" indent="-514350" algn="just">
              <a:buNone/>
            </a:pPr>
            <a:r>
              <a:rPr lang="id-ID" sz="3200" dirty="0" smtClean="0">
                <a:latin typeface="Times New Roman" pitchFamily="18" charset="0"/>
                <a:cs typeface="Times New Roman" pitchFamily="18" charset="0"/>
              </a:rPr>
              <a:t>	system  : dari bahasa Inggris	</a:t>
            </a:r>
          </a:p>
          <a:p>
            <a:pPr lvl="1" algn="just">
              <a:buNone/>
            </a:pP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36</a:t>
            </a:fld>
            <a:endParaRPr lang="id-ID"/>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Rangkuman</a:t>
            </a:r>
          </a:p>
          <a:p>
            <a:pPr algn="just">
              <a:buNone/>
            </a:pPr>
            <a:r>
              <a:rPr lang="id-ID" sz="3200" dirty="0" smtClean="0">
                <a:latin typeface="Times New Roman" pitchFamily="18" charset="0"/>
                <a:cs typeface="Times New Roman" pitchFamily="18" charset="0"/>
              </a:rPr>
              <a:t>Bahasa baku dapat difungsikan di dalam:</a:t>
            </a:r>
          </a:p>
          <a:p>
            <a:pPr marL="514350" indent="-514350" algn="just">
              <a:buFont typeface="+mj-lt"/>
              <a:buAutoNum type="arabicPeriod"/>
            </a:pPr>
            <a:r>
              <a:rPr lang="id-ID" sz="3200" dirty="0" smtClean="0">
                <a:latin typeface="Times New Roman" pitchFamily="18" charset="0"/>
                <a:cs typeface="Times New Roman" pitchFamily="18" charset="0"/>
              </a:rPr>
              <a:t>Komunikasi resmi, yakni dalam surat-menyurat dinas, pengumuman, dan peristilahan resmi</a:t>
            </a:r>
          </a:p>
          <a:p>
            <a:pPr marL="514350" indent="-514350" algn="just">
              <a:buFont typeface="+mj-lt"/>
              <a:buAutoNum type="arabicPeriod"/>
            </a:pPr>
            <a:r>
              <a:rPr lang="id-ID" sz="3200" dirty="0" smtClean="0">
                <a:latin typeface="Times New Roman" pitchFamily="18" charset="0"/>
                <a:cs typeface="Times New Roman" pitchFamily="18" charset="0"/>
              </a:rPr>
              <a:t>Wacana teknis, yakni dalam laporan resmi dan karangan ilmiah. Fungsi yang didukung untuk bahasa tulis</a:t>
            </a:r>
          </a:p>
          <a:p>
            <a:pPr marL="514350" indent="-514350" algn="just">
              <a:buFont typeface="+mj-lt"/>
              <a:buAutoNum type="arabicPeriod"/>
            </a:pP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37</a:t>
            </a:fld>
            <a:endParaRPr lang="id-ID"/>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514350" indent="-514350">
              <a:buNone/>
            </a:pPr>
            <a:r>
              <a:rPr lang="id-ID" sz="3200" dirty="0" smtClean="0">
                <a:latin typeface="Times New Roman" pitchFamily="18" charset="0"/>
                <a:cs typeface="Times New Roman" pitchFamily="18" charset="0"/>
              </a:rPr>
              <a:t> 3. Pembicaraan di depan umum, yakni di dalam ceramah, kuliah, khotbah dan sebagainya</a:t>
            </a:r>
          </a:p>
          <a:p>
            <a:pPr marL="514350" indent="-514350">
              <a:buNone/>
            </a:pPr>
            <a:r>
              <a:rPr lang="id-ID" sz="3200" dirty="0" smtClean="0">
                <a:latin typeface="Times New Roman" pitchFamily="18" charset="0"/>
                <a:cs typeface="Times New Roman" pitchFamily="18" charset="0"/>
              </a:rPr>
              <a:t> 4. Pembicaraan dengan orang yang dihormati.   Fungsi yang didukung untuk bahasa lisan</a:t>
            </a:r>
          </a:p>
          <a:p>
            <a:pPr marL="514350" indent="-514350" algn="just">
              <a:buNone/>
            </a:pP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38</a:t>
            </a:fld>
            <a:endParaRPr lang="id-ID"/>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	</a:t>
            </a:r>
          </a:p>
          <a:p>
            <a:pPr>
              <a:buNone/>
            </a:pPr>
            <a:endParaRPr lang="id-ID" dirty="0" smtClean="0"/>
          </a:p>
          <a:p>
            <a:pPr>
              <a:buNone/>
            </a:pPr>
            <a:endParaRPr lang="id-ID" dirty="0" smtClean="0"/>
          </a:p>
          <a:p>
            <a:pPr>
              <a:buNone/>
            </a:pPr>
            <a:r>
              <a:rPr lang="id-ID" dirty="0" smtClean="0"/>
              <a:t>				</a:t>
            </a:r>
            <a:r>
              <a:rPr lang="id-ID" sz="4400" dirty="0" smtClean="0">
                <a:latin typeface="Times New Roman" pitchFamily="18" charset="0"/>
                <a:cs typeface="Times New Roman" pitchFamily="18" charset="0"/>
              </a:rPr>
              <a:t>Sekian</a:t>
            </a:r>
            <a:endParaRPr lang="id-ID" sz="4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39</a:t>
            </a:fld>
            <a:endParaRPr lang="id-ID"/>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Ukun Suryana mengatakan: </a:t>
            </a:r>
            <a:r>
              <a:rPr lang="id-ID" sz="3200" smtClean="0">
                <a:latin typeface="Times New Roman" pitchFamily="18" charset="0"/>
                <a:cs typeface="Times New Roman" pitchFamily="18" charset="0"/>
              </a:rPr>
              <a:t>bahasa non-baku </a:t>
            </a:r>
            <a:r>
              <a:rPr lang="id-ID" sz="3200" dirty="0" smtClean="0">
                <a:latin typeface="Times New Roman" pitchFamily="18" charset="0"/>
                <a:cs typeface="Times New Roman" pitchFamily="18" charset="0"/>
              </a:rPr>
              <a:t>dipergunakan dalam lingkungan atau situasi tidak resmi yang sering dicampur dengan unsur-unsur bahasa Daerah sepanjang peng-ungkapannya itu dimengerti oleh pihak pembicara dan pihak yang diajak bicara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4</a:t>
            </a:fld>
            <a:endParaRPr lang="id-ID"/>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71472" y="1928802"/>
            <a:ext cx="8115328" cy="4395798"/>
          </a:xfrm>
        </p:spPr>
        <p:txBody>
          <a:bodyPr/>
          <a:lstStyle/>
          <a:p>
            <a:endParaRPr lang="id-ID" dirty="0"/>
          </a:p>
        </p:txBody>
      </p:sp>
      <p:sp>
        <p:nvSpPr>
          <p:cNvPr id="4" name="Slide Number Placeholder 3"/>
          <p:cNvSpPr>
            <a:spLocks noGrp="1"/>
          </p:cNvSpPr>
          <p:nvPr>
            <p:ph type="sldNum" sz="quarter" idx="12"/>
          </p:nvPr>
        </p:nvSpPr>
        <p:spPr/>
        <p:txBody>
          <a:bodyPr/>
          <a:lstStyle/>
          <a:p>
            <a:fld id="{69D3459A-308A-42E5-BECB-09396A4EE8CE}" type="slidenum">
              <a:rPr lang="id-ID" smtClean="0"/>
              <a:pPr/>
              <a:t>40</a:t>
            </a:fld>
            <a:endParaRPr lang="id-ID"/>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Yang lazim dianggap baku ialah ujaran dan tulisan yang dipakai oleh golongan masyarakat yang paling luas pengaruhnya itu dimengerti oleh pembicara dan pihak yang diajak bicara.</a:t>
            </a:r>
          </a:p>
          <a:p>
            <a:pPr algn="just">
              <a:buNone/>
            </a:pPr>
            <a:endParaRPr lang="id-ID" sz="3200" dirty="0" smtClean="0">
              <a:latin typeface="Times New Roman" pitchFamily="18" charset="0"/>
              <a:cs typeface="Times New Roman" pitchFamily="18" charset="0"/>
            </a:endParaRPr>
          </a:p>
          <a:p>
            <a:pPr algn="just">
              <a:buNone/>
            </a:pPr>
            <a:r>
              <a:rPr lang="id-ID" sz="3200" dirty="0" smtClean="0">
                <a:latin typeface="Times New Roman" pitchFamily="18" charset="0"/>
                <a:cs typeface="Times New Roman" pitchFamily="18" charset="0"/>
              </a:rPr>
              <a:t>	Bertalian dengan ujaran dan tulisan yang dapat menciptakan kebakuan bahasa Indonesia, ada tiga ciri penentu: </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5</a:t>
            </a:fld>
            <a:endParaRPr lang="id-ID"/>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marL="514350" indent="-514350" algn="just">
              <a:buAutoNum type="arabicPeriod"/>
            </a:pPr>
            <a:r>
              <a:rPr lang="id-ID" sz="3200" dirty="0" smtClean="0">
                <a:latin typeface="Times New Roman" pitchFamily="18" charset="0"/>
                <a:cs typeface="Times New Roman" pitchFamily="18" charset="0"/>
              </a:rPr>
              <a:t>Faktor Kewibawaan</a:t>
            </a:r>
          </a:p>
          <a:p>
            <a:pPr marL="514350" indent="-514350" algn="just">
              <a:buNone/>
            </a:pPr>
            <a:r>
              <a:rPr lang="id-ID" sz="3200" dirty="0" smtClean="0">
                <a:latin typeface="Times New Roman" pitchFamily="18" charset="0"/>
                <a:cs typeface="Times New Roman" pitchFamily="18" charset="0"/>
              </a:rPr>
              <a:t>	Yang mempunyai kewibawaan dalam pema-kaian bahasa Indonesia adalah para pejabat negara, para guru, warga, media massa, alim ulama, dan para pakar bahasa.</a:t>
            </a:r>
          </a:p>
          <a:p>
            <a:pPr marL="514350" indent="-514350" algn="just">
              <a:buNone/>
            </a:pPr>
            <a:r>
              <a:rPr lang="id-ID" sz="3200" dirty="0" smtClean="0">
                <a:latin typeface="Times New Roman" pitchFamily="18" charset="0"/>
                <a:cs typeface="Times New Roman" pitchFamily="18" charset="0"/>
              </a:rPr>
              <a:t>	Oleh sebab itu bahasa baku yang didasarkan pada faktor kewibawaan, akan tumbuh dengan baik dan akan berkembang ke seluruh pemakai bahasa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6</a:t>
            </a:fld>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2. Faktor Kecendikiaan</a:t>
            </a:r>
          </a:p>
          <a:p>
            <a:pPr algn="just">
              <a:buNone/>
            </a:pPr>
            <a:r>
              <a:rPr lang="id-ID" sz="3200" dirty="0" smtClean="0">
                <a:latin typeface="Times New Roman" pitchFamily="18" charset="0"/>
                <a:cs typeface="Times New Roman" pitchFamily="18" charset="0"/>
              </a:rPr>
              <a:t>	Dari faktor ini bahasa Indonesia harus mampu mengungkapkan proses pemikiran yang jelas dan rumit dibidang ilmu pengetahuan dan teknologi dan antarhubungan manusia, tanpa menghilangkan kodrat dan kepribadiannya.</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7</a:t>
            </a:fld>
            <a:endParaRPr lang="id-ID"/>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Ragam bahasa baku bersifat cendikia karena ragam baku dipakai pada tempat-tempat resmi. Pewujud ragam baku adalah orang-orang terpelajar. Hal ini dimungkinkan oleh pembinaan dan pengembangan bahasa yang lebih banyak melalui jalur pendidikan formal</a:t>
            </a:r>
            <a:endParaRPr lang="id-ID" sz="32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8</a:t>
            </a:fld>
            <a:endParaRPr lang="id-ID"/>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algn="just">
              <a:buNone/>
            </a:pPr>
            <a:r>
              <a:rPr lang="id-ID" sz="3200" dirty="0" smtClean="0">
                <a:latin typeface="Times New Roman" pitchFamily="18" charset="0"/>
                <a:cs typeface="Times New Roman" pitchFamily="18" charset="0"/>
              </a:rPr>
              <a:t>	Contoh kalimat yang tidak cendikia:</a:t>
            </a:r>
          </a:p>
          <a:p>
            <a:pPr algn="just">
              <a:buNone/>
            </a:pPr>
            <a:endParaRPr lang="id-ID" sz="3200" dirty="0" smtClean="0">
              <a:latin typeface="Times New Roman" pitchFamily="18" charset="0"/>
              <a:cs typeface="Times New Roman" pitchFamily="18" charset="0"/>
            </a:endParaRPr>
          </a:p>
          <a:p>
            <a:pPr algn="just">
              <a:buNone/>
            </a:pPr>
            <a:r>
              <a:rPr lang="id-ID" sz="3200" i="1" dirty="0" smtClean="0">
                <a:latin typeface="Times New Roman" pitchFamily="18" charset="0"/>
                <a:cs typeface="Times New Roman" pitchFamily="18" charset="0"/>
              </a:rPr>
              <a:t>	Rumah sang jutawan yang aneh akan dijual.</a:t>
            </a:r>
          </a:p>
          <a:p>
            <a:pPr algn="just">
              <a:buNone/>
            </a:pPr>
            <a:r>
              <a:rPr lang="id-ID" sz="3200" dirty="0" smtClean="0">
                <a:latin typeface="Times New Roman" pitchFamily="18" charset="0"/>
                <a:cs typeface="Times New Roman" pitchFamily="18" charset="0"/>
              </a:rPr>
              <a:t>	</a:t>
            </a:r>
          </a:p>
          <a:p>
            <a:pPr algn="just">
              <a:buNone/>
            </a:pPr>
            <a:r>
              <a:rPr lang="id-ID" sz="3200" dirty="0" smtClean="0">
                <a:latin typeface="Times New Roman" pitchFamily="18" charset="0"/>
                <a:cs typeface="Times New Roman" pitchFamily="18" charset="0"/>
              </a:rPr>
              <a:t>	Frasa kalimat di atas mengandung konsep ganda, yaitu </a:t>
            </a:r>
            <a:r>
              <a:rPr lang="id-ID" sz="3200" i="1" dirty="0" smtClean="0">
                <a:latin typeface="Times New Roman" pitchFamily="18" charset="0"/>
                <a:cs typeface="Times New Roman" pitchFamily="18" charset="0"/>
              </a:rPr>
              <a:t>rumahnya yang aneh </a:t>
            </a:r>
            <a:r>
              <a:rPr lang="id-ID" sz="3200" dirty="0" smtClean="0">
                <a:latin typeface="Times New Roman" pitchFamily="18" charset="0"/>
                <a:cs typeface="Times New Roman" pitchFamily="18" charset="0"/>
              </a:rPr>
              <a:t>atau </a:t>
            </a:r>
            <a:r>
              <a:rPr lang="id-ID" sz="3200" i="1" dirty="0" smtClean="0">
                <a:latin typeface="Times New Roman" pitchFamily="18" charset="0"/>
                <a:cs typeface="Times New Roman" pitchFamily="18" charset="0"/>
              </a:rPr>
              <a:t>sang jutawan yang aneh </a:t>
            </a:r>
            <a:endParaRPr lang="id-ID" sz="32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9D3459A-308A-42E5-BECB-09396A4EE8CE}" type="slidenum">
              <a:rPr lang="id-ID" smtClean="0"/>
              <a:pPr/>
              <a:t>9</a:t>
            </a:fld>
            <a:endParaRPr lang="id-ID"/>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2471</TotalTime>
  <Words>297</Words>
  <Application>Microsoft Office PowerPoint</Application>
  <PresentationFormat>On-screen Show (4:3)</PresentationFormat>
  <Paragraphs>189</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Acer,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I</dc:title>
  <dc:creator>Acer</dc:creator>
  <cp:lastModifiedBy>Acer</cp:lastModifiedBy>
  <cp:revision>245</cp:revision>
  <dcterms:created xsi:type="dcterms:W3CDTF">2012-12-01T10:21:42Z</dcterms:created>
  <dcterms:modified xsi:type="dcterms:W3CDTF">2018-03-27T08:16:33Z</dcterms:modified>
</cp:coreProperties>
</file>